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56" r:id="rId5"/>
    <p:sldId id="271" r:id="rId6"/>
    <p:sldId id="299" r:id="rId7"/>
    <p:sldId id="257" r:id="rId8"/>
    <p:sldId id="291" r:id="rId9"/>
    <p:sldId id="312" r:id="rId10"/>
    <p:sldId id="294" r:id="rId11"/>
    <p:sldId id="290" r:id="rId12"/>
    <p:sldId id="300" r:id="rId13"/>
    <p:sldId id="285" r:id="rId14"/>
    <p:sldId id="289" r:id="rId15"/>
    <p:sldId id="311" r:id="rId16"/>
    <p:sldId id="263" r:id="rId17"/>
    <p:sldId id="326" r:id="rId18"/>
    <p:sldId id="338" r:id="rId19"/>
    <p:sldId id="339" r:id="rId20"/>
    <p:sldId id="344" r:id="rId21"/>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A4DBCC-F37C-4535-9E7D-2596F0818B91}" v="7" dt="2023-01-05T20:06:39.212"/>
    <p1510:client id="{CC2E7541-8C77-D1BD-F3BF-751E972450C1}" v="153" dt="2023-01-13T00:58:43.0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68" d="100"/>
          <a:sy n="68" d="100"/>
        </p:scale>
        <p:origin x="792" y="60"/>
      </p:cViewPr>
      <p:guideLst/>
    </p:cSldViewPr>
  </p:slideViewPr>
  <p:notesTextViewPr>
    <p:cViewPr>
      <p:scale>
        <a:sx n="3" d="2"/>
        <a:sy n="3" d="2"/>
      </p:scale>
      <p:origin x="0" y="0"/>
    </p:cViewPr>
  </p:notesTextViewPr>
  <p:sorterViewPr>
    <p:cViewPr>
      <p:scale>
        <a:sx n="65" d="100"/>
        <a:sy n="65" d="100"/>
      </p:scale>
      <p:origin x="0" y="-2040"/>
    </p:cViewPr>
  </p:sorterViewPr>
  <p:notesViewPr>
    <p:cSldViewPr snapToGrid="0">
      <p:cViewPr varScale="1">
        <p:scale>
          <a:sx n="119" d="100"/>
          <a:sy n="119" d="100"/>
        </p:scale>
        <p:origin x="501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94FFE029-3031-7B46-808B-8B66010CFD1C}"/>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31A7518-AEFA-2647-9EA3-D44E26759BBD}"/>
              </a:ext>
            </a:extLst>
          </p:cNvPr>
          <p:cNvSpPr>
            <a:spLocks noGrp="1"/>
          </p:cNvSpPr>
          <p:nvPr>
            <p:ph type="body" sz="quarter" idx="3"/>
          </p:nvPr>
        </p:nvSpPr>
        <p:spPr>
          <a:xfrm>
            <a:off x="701040" y="4473576"/>
            <a:ext cx="5608320" cy="36607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8791296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E4AA50-8F01-48E7-B998-E55E7C3077CB}"/>
              </a:ext>
            </a:extLst>
          </p:cNvPr>
          <p:cNvSpPr>
            <a:spLocks noGrp="1"/>
          </p:cNvSpPr>
          <p:nvPr>
            <p:ph type="dt" sz="half" idx="10"/>
          </p:nvPr>
        </p:nvSpPr>
        <p:spPr/>
        <p:txBody>
          <a:bodyPr/>
          <a:lstStyle>
            <a:lvl1pPr>
              <a:defRPr/>
            </a:lvl1pPr>
          </a:lstStyle>
          <a:p>
            <a:pPr>
              <a:defRPr/>
            </a:pPr>
            <a:fld id="{411421C4-0C00-4D1B-88DA-BA86FB6E7DED}" type="datetimeFigureOut">
              <a:rPr lang="en-US"/>
              <a:pPr>
                <a:defRPr/>
              </a:pPr>
              <a:t>3/1/2023</a:t>
            </a:fld>
            <a:endParaRPr lang="en-US"/>
          </a:p>
        </p:txBody>
      </p:sp>
      <p:sp>
        <p:nvSpPr>
          <p:cNvPr id="5" name="Footer Placeholder 4">
            <a:extLst>
              <a:ext uri="{FF2B5EF4-FFF2-40B4-BE49-F238E27FC236}">
                <a16:creationId xmlns:a16="http://schemas.microsoft.com/office/drawing/2014/main" id="{8F09EEC8-ACE8-4CA6-9E9C-9473A19133E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DA10CF6-E0A5-44E4-906E-0A18920DC3F0}"/>
              </a:ext>
            </a:extLst>
          </p:cNvPr>
          <p:cNvSpPr>
            <a:spLocks noGrp="1"/>
          </p:cNvSpPr>
          <p:nvPr>
            <p:ph type="sldNum" sz="quarter" idx="12"/>
          </p:nvPr>
        </p:nvSpPr>
        <p:spPr/>
        <p:txBody>
          <a:bodyPr/>
          <a:lstStyle>
            <a:lvl1pPr>
              <a:defRPr/>
            </a:lvl1pPr>
          </a:lstStyle>
          <a:p>
            <a:pPr>
              <a:defRPr/>
            </a:pPr>
            <a:fld id="{2CA06D4B-C2E9-4301-B6BA-DB3DCAB191B3}" type="slidenum">
              <a:rPr lang="en-US"/>
              <a:pPr>
                <a:defRPr/>
              </a:pPr>
              <a:t>‹#›</a:t>
            </a:fld>
            <a:endParaRPr lang="en-US"/>
          </a:p>
        </p:txBody>
      </p:sp>
    </p:spTree>
    <p:extLst>
      <p:ext uri="{BB962C8B-B14F-4D97-AF65-F5344CB8AC3E}">
        <p14:creationId xmlns:p14="http://schemas.microsoft.com/office/powerpoint/2010/main" val="995818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98F6D8-6F2A-4CC9-800C-A883EECFDF07}"/>
              </a:ext>
            </a:extLst>
          </p:cNvPr>
          <p:cNvSpPr>
            <a:spLocks noGrp="1"/>
          </p:cNvSpPr>
          <p:nvPr>
            <p:ph type="dt" sz="half" idx="10"/>
          </p:nvPr>
        </p:nvSpPr>
        <p:spPr/>
        <p:txBody>
          <a:bodyPr/>
          <a:lstStyle>
            <a:lvl1pPr>
              <a:defRPr/>
            </a:lvl1pPr>
          </a:lstStyle>
          <a:p>
            <a:pPr>
              <a:defRPr/>
            </a:pPr>
            <a:fld id="{5A2FFECC-7EED-4E17-9C1E-9DD5807089E7}" type="datetimeFigureOut">
              <a:rPr lang="en-US"/>
              <a:pPr>
                <a:defRPr/>
              </a:pPr>
              <a:t>3/1/2023</a:t>
            </a:fld>
            <a:endParaRPr lang="en-US"/>
          </a:p>
        </p:txBody>
      </p:sp>
      <p:sp>
        <p:nvSpPr>
          <p:cNvPr id="5" name="Footer Placeholder 4">
            <a:extLst>
              <a:ext uri="{FF2B5EF4-FFF2-40B4-BE49-F238E27FC236}">
                <a16:creationId xmlns:a16="http://schemas.microsoft.com/office/drawing/2014/main" id="{E985C0C4-8EE4-4BC1-951F-21263D51E0C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5C9E6F6-355F-48D8-B12C-5F76B6983D0F}"/>
              </a:ext>
            </a:extLst>
          </p:cNvPr>
          <p:cNvSpPr>
            <a:spLocks noGrp="1"/>
          </p:cNvSpPr>
          <p:nvPr>
            <p:ph type="sldNum" sz="quarter" idx="12"/>
          </p:nvPr>
        </p:nvSpPr>
        <p:spPr/>
        <p:txBody>
          <a:bodyPr/>
          <a:lstStyle>
            <a:lvl1pPr>
              <a:defRPr/>
            </a:lvl1pPr>
          </a:lstStyle>
          <a:p>
            <a:pPr>
              <a:defRPr/>
            </a:pPr>
            <a:fld id="{9038FF0A-1605-4ABF-9EE0-EF8537A4D688}" type="slidenum">
              <a:rPr lang="en-US"/>
              <a:pPr>
                <a:defRPr/>
              </a:pPr>
              <a:t>‹#›</a:t>
            </a:fld>
            <a:endParaRPr lang="en-US"/>
          </a:p>
        </p:txBody>
      </p:sp>
    </p:spTree>
    <p:extLst>
      <p:ext uri="{BB962C8B-B14F-4D97-AF65-F5344CB8AC3E}">
        <p14:creationId xmlns:p14="http://schemas.microsoft.com/office/powerpoint/2010/main" val="1524523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4BDC9D-B75B-485C-9F9D-F4CE7A5AB6B4}"/>
              </a:ext>
            </a:extLst>
          </p:cNvPr>
          <p:cNvSpPr>
            <a:spLocks noGrp="1"/>
          </p:cNvSpPr>
          <p:nvPr>
            <p:ph type="dt" sz="half" idx="10"/>
          </p:nvPr>
        </p:nvSpPr>
        <p:spPr/>
        <p:txBody>
          <a:bodyPr/>
          <a:lstStyle>
            <a:lvl1pPr>
              <a:defRPr/>
            </a:lvl1pPr>
          </a:lstStyle>
          <a:p>
            <a:pPr>
              <a:defRPr/>
            </a:pPr>
            <a:fld id="{EE7BB08F-8DCB-4152-A290-91FA3DA8B6FF}" type="datetimeFigureOut">
              <a:rPr lang="en-US"/>
              <a:pPr>
                <a:defRPr/>
              </a:pPr>
              <a:t>3/1/2023</a:t>
            </a:fld>
            <a:endParaRPr lang="en-US"/>
          </a:p>
        </p:txBody>
      </p:sp>
      <p:sp>
        <p:nvSpPr>
          <p:cNvPr id="5" name="Footer Placeholder 4">
            <a:extLst>
              <a:ext uri="{FF2B5EF4-FFF2-40B4-BE49-F238E27FC236}">
                <a16:creationId xmlns:a16="http://schemas.microsoft.com/office/drawing/2014/main" id="{57FDC6EF-55FE-4341-8A8E-3BB350DDB82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331F0CE-086F-4D63-83EB-7C8A113BE1D0}"/>
              </a:ext>
            </a:extLst>
          </p:cNvPr>
          <p:cNvSpPr>
            <a:spLocks noGrp="1"/>
          </p:cNvSpPr>
          <p:nvPr>
            <p:ph type="sldNum" sz="quarter" idx="12"/>
          </p:nvPr>
        </p:nvSpPr>
        <p:spPr/>
        <p:txBody>
          <a:bodyPr/>
          <a:lstStyle>
            <a:lvl1pPr>
              <a:defRPr/>
            </a:lvl1pPr>
          </a:lstStyle>
          <a:p>
            <a:pPr>
              <a:defRPr/>
            </a:pPr>
            <a:fld id="{268C36C4-320F-4C97-AFA0-4C3DDE0CEBEC}" type="slidenum">
              <a:rPr lang="en-US"/>
              <a:pPr>
                <a:defRPr/>
              </a:pPr>
              <a:t>‹#›</a:t>
            </a:fld>
            <a:endParaRPr lang="en-US"/>
          </a:p>
        </p:txBody>
      </p:sp>
    </p:spTree>
    <p:extLst>
      <p:ext uri="{BB962C8B-B14F-4D97-AF65-F5344CB8AC3E}">
        <p14:creationId xmlns:p14="http://schemas.microsoft.com/office/powerpoint/2010/main" val="2033858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EA1C74-6203-4CA4-A2B4-46E1E742C7E7}"/>
              </a:ext>
            </a:extLst>
          </p:cNvPr>
          <p:cNvSpPr>
            <a:spLocks noGrp="1"/>
          </p:cNvSpPr>
          <p:nvPr>
            <p:ph type="dt" sz="half" idx="10"/>
          </p:nvPr>
        </p:nvSpPr>
        <p:spPr/>
        <p:txBody>
          <a:bodyPr/>
          <a:lstStyle>
            <a:lvl1pPr>
              <a:defRPr/>
            </a:lvl1pPr>
          </a:lstStyle>
          <a:p>
            <a:pPr>
              <a:defRPr/>
            </a:pPr>
            <a:fld id="{AE4343E2-13A3-4990-8B7C-9E8F84B55F36}" type="datetimeFigureOut">
              <a:rPr lang="en-US"/>
              <a:pPr>
                <a:defRPr/>
              </a:pPr>
              <a:t>3/1/2023</a:t>
            </a:fld>
            <a:endParaRPr lang="en-US"/>
          </a:p>
        </p:txBody>
      </p:sp>
      <p:sp>
        <p:nvSpPr>
          <p:cNvPr id="5" name="Footer Placeholder 4">
            <a:extLst>
              <a:ext uri="{FF2B5EF4-FFF2-40B4-BE49-F238E27FC236}">
                <a16:creationId xmlns:a16="http://schemas.microsoft.com/office/drawing/2014/main" id="{47EF169B-BA24-434D-AF5F-7FA17C4B0D5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C27B9D0-CE02-44D7-BAED-34B87CB76F4D}"/>
              </a:ext>
            </a:extLst>
          </p:cNvPr>
          <p:cNvSpPr>
            <a:spLocks noGrp="1"/>
          </p:cNvSpPr>
          <p:nvPr>
            <p:ph type="sldNum" sz="quarter" idx="12"/>
          </p:nvPr>
        </p:nvSpPr>
        <p:spPr/>
        <p:txBody>
          <a:bodyPr/>
          <a:lstStyle>
            <a:lvl1pPr>
              <a:defRPr/>
            </a:lvl1pPr>
          </a:lstStyle>
          <a:p>
            <a:pPr>
              <a:defRPr/>
            </a:pPr>
            <a:fld id="{B1B33977-9CEB-4EB9-B553-0F27425F9DCF}" type="slidenum">
              <a:rPr lang="en-US"/>
              <a:pPr>
                <a:defRPr/>
              </a:pPr>
              <a:t>‹#›</a:t>
            </a:fld>
            <a:endParaRPr lang="en-US"/>
          </a:p>
        </p:txBody>
      </p:sp>
    </p:spTree>
    <p:extLst>
      <p:ext uri="{BB962C8B-B14F-4D97-AF65-F5344CB8AC3E}">
        <p14:creationId xmlns:p14="http://schemas.microsoft.com/office/powerpoint/2010/main" val="2024298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0CDE9C-8F01-4E6A-9F82-2B89B62BCFE4}"/>
              </a:ext>
            </a:extLst>
          </p:cNvPr>
          <p:cNvSpPr>
            <a:spLocks noGrp="1"/>
          </p:cNvSpPr>
          <p:nvPr>
            <p:ph type="dt" sz="half" idx="10"/>
          </p:nvPr>
        </p:nvSpPr>
        <p:spPr/>
        <p:txBody>
          <a:bodyPr/>
          <a:lstStyle>
            <a:lvl1pPr>
              <a:defRPr/>
            </a:lvl1pPr>
          </a:lstStyle>
          <a:p>
            <a:pPr>
              <a:defRPr/>
            </a:pPr>
            <a:fld id="{FC53A29C-C8F1-4005-AE36-1AA5D86949DE}" type="datetimeFigureOut">
              <a:rPr lang="en-US"/>
              <a:pPr>
                <a:defRPr/>
              </a:pPr>
              <a:t>3/1/2023</a:t>
            </a:fld>
            <a:endParaRPr lang="en-US"/>
          </a:p>
        </p:txBody>
      </p:sp>
      <p:sp>
        <p:nvSpPr>
          <p:cNvPr id="5" name="Footer Placeholder 4">
            <a:extLst>
              <a:ext uri="{FF2B5EF4-FFF2-40B4-BE49-F238E27FC236}">
                <a16:creationId xmlns:a16="http://schemas.microsoft.com/office/drawing/2014/main" id="{72BEC500-6B97-4809-98DC-DE5606BC822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21E6605-B3AC-4F4C-BC63-49FD35A68548}"/>
              </a:ext>
            </a:extLst>
          </p:cNvPr>
          <p:cNvSpPr>
            <a:spLocks noGrp="1"/>
          </p:cNvSpPr>
          <p:nvPr>
            <p:ph type="sldNum" sz="quarter" idx="12"/>
          </p:nvPr>
        </p:nvSpPr>
        <p:spPr/>
        <p:txBody>
          <a:bodyPr/>
          <a:lstStyle>
            <a:lvl1pPr>
              <a:defRPr/>
            </a:lvl1pPr>
          </a:lstStyle>
          <a:p>
            <a:pPr>
              <a:defRPr/>
            </a:pPr>
            <a:fld id="{1F3A55E9-852D-4A37-AFAA-5FC614F7DAD2}" type="slidenum">
              <a:rPr lang="en-US"/>
              <a:pPr>
                <a:defRPr/>
              </a:pPr>
              <a:t>‹#›</a:t>
            </a:fld>
            <a:endParaRPr lang="en-US"/>
          </a:p>
        </p:txBody>
      </p:sp>
    </p:spTree>
    <p:extLst>
      <p:ext uri="{BB962C8B-B14F-4D97-AF65-F5344CB8AC3E}">
        <p14:creationId xmlns:p14="http://schemas.microsoft.com/office/powerpoint/2010/main" val="3676238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C44F0D3-4259-4067-9223-93FB1328557B}"/>
              </a:ext>
            </a:extLst>
          </p:cNvPr>
          <p:cNvSpPr>
            <a:spLocks noGrp="1"/>
          </p:cNvSpPr>
          <p:nvPr>
            <p:ph type="dt" sz="half" idx="10"/>
          </p:nvPr>
        </p:nvSpPr>
        <p:spPr/>
        <p:txBody>
          <a:bodyPr/>
          <a:lstStyle>
            <a:lvl1pPr>
              <a:defRPr/>
            </a:lvl1pPr>
          </a:lstStyle>
          <a:p>
            <a:pPr>
              <a:defRPr/>
            </a:pPr>
            <a:fld id="{03F4795C-82EC-4909-AC0C-FC0A838042FF}" type="datetimeFigureOut">
              <a:rPr lang="en-US"/>
              <a:pPr>
                <a:defRPr/>
              </a:pPr>
              <a:t>3/1/2023</a:t>
            </a:fld>
            <a:endParaRPr lang="en-US"/>
          </a:p>
        </p:txBody>
      </p:sp>
      <p:sp>
        <p:nvSpPr>
          <p:cNvPr id="6" name="Footer Placeholder 4">
            <a:extLst>
              <a:ext uri="{FF2B5EF4-FFF2-40B4-BE49-F238E27FC236}">
                <a16:creationId xmlns:a16="http://schemas.microsoft.com/office/drawing/2014/main" id="{1F5A5DE7-3E0E-4851-9608-AC0B37B4DFB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3F15F9B-6ECF-4CDE-B49A-E186DC884A95}"/>
              </a:ext>
            </a:extLst>
          </p:cNvPr>
          <p:cNvSpPr>
            <a:spLocks noGrp="1"/>
          </p:cNvSpPr>
          <p:nvPr>
            <p:ph type="sldNum" sz="quarter" idx="12"/>
          </p:nvPr>
        </p:nvSpPr>
        <p:spPr/>
        <p:txBody>
          <a:bodyPr/>
          <a:lstStyle>
            <a:lvl1pPr>
              <a:defRPr/>
            </a:lvl1pPr>
          </a:lstStyle>
          <a:p>
            <a:pPr>
              <a:defRPr/>
            </a:pPr>
            <a:fld id="{4C65BE6A-B989-459F-A9E0-FFB9A415CFDD}" type="slidenum">
              <a:rPr lang="en-US"/>
              <a:pPr>
                <a:defRPr/>
              </a:pPr>
              <a:t>‹#›</a:t>
            </a:fld>
            <a:endParaRPr lang="en-US"/>
          </a:p>
        </p:txBody>
      </p:sp>
    </p:spTree>
    <p:extLst>
      <p:ext uri="{BB962C8B-B14F-4D97-AF65-F5344CB8AC3E}">
        <p14:creationId xmlns:p14="http://schemas.microsoft.com/office/powerpoint/2010/main" val="2879874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01D4B97-5197-4B94-B9B8-8170A8A97EBE}"/>
              </a:ext>
            </a:extLst>
          </p:cNvPr>
          <p:cNvSpPr>
            <a:spLocks noGrp="1"/>
          </p:cNvSpPr>
          <p:nvPr>
            <p:ph type="dt" sz="half" idx="10"/>
          </p:nvPr>
        </p:nvSpPr>
        <p:spPr/>
        <p:txBody>
          <a:bodyPr/>
          <a:lstStyle>
            <a:lvl1pPr>
              <a:defRPr/>
            </a:lvl1pPr>
          </a:lstStyle>
          <a:p>
            <a:pPr>
              <a:defRPr/>
            </a:pPr>
            <a:fld id="{E01363F4-DA3C-415C-95CD-75D7DF59FEFB}" type="datetimeFigureOut">
              <a:rPr lang="en-US"/>
              <a:pPr>
                <a:defRPr/>
              </a:pPr>
              <a:t>3/1/2023</a:t>
            </a:fld>
            <a:endParaRPr lang="en-US"/>
          </a:p>
        </p:txBody>
      </p:sp>
      <p:sp>
        <p:nvSpPr>
          <p:cNvPr id="8" name="Footer Placeholder 4">
            <a:extLst>
              <a:ext uri="{FF2B5EF4-FFF2-40B4-BE49-F238E27FC236}">
                <a16:creationId xmlns:a16="http://schemas.microsoft.com/office/drawing/2014/main" id="{27B51E89-E032-4328-994C-93BDDEA60A1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90A2225-9A88-4D52-A51E-B27441C2B168}"/>
              </a:ext>
            </a:extLst>
          </p:cNvPr>
          <p:cNvSpPr>
            <a:spLocks noGrp="1"/>
          </p:cNvSpPr>
          <p:nvPr>
            <p:ph type="sldNum" sz="quarter" idx="12"/>
          </p:nvPr>
        </p:nvSpPr>
        <p:spPr/>
        <p:txBody>
          <a:bodyPr/>
          <a:lstStyle>
            <a:lvl1pPr>
              <a:defRPr/>
            </a:lvl1pPr>
          </a:lstStyle>
          <a:p>
            <a:pPr>
              <a:defRPr/>
            </a:pPr>
            <a:fld id="{44DB2A3B-C347-46B8-B142-83C0D909FB67}" type="slidenum">
              <a:rPr lang="en-US"/>
              <a:pPr>
                <a:defRPr/>
              </a:pPr>
              <a:t>‹#›</a:t>
            </a:fld>
            <a:endParaRPr lang="en-US"/>
          </a:p>
        </p:txBody>
      </p:sp>
    </p:spTree>
    <p:extLst>
      <p:ext uri="{BB962C8B-B14F-4D97-AF65-F5344CB8AC3E}">
        <p14:creationId xmlns:p14="http://schemas.microsoft.com/office/powerpoint/2010/main" val="1832232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A3565AA-F799-4782-867C-56CC8EA38DAC}"/>
              </a:ext>
            </a:extLst>
          </p:cNvPr>
          <p:cNvSpPr>
            <a:spLocks noGrp="1"/>
          </p:cNvSpPr>
          <p:nvPr>
            <p:ph type="dt" sz="half" idx="10"/>
          </p:nvPr>
        </p:nvSpPr>
        <p:spPr/>
        <p:txBody>
          <a:bodyPr/>
          <a:lstStyle>
            <a:lvl1pPr>
              <a:defRPr/>
            </a:lvl1pPr>
          </a:lstStyle>
          <a:p>
            <a:pPr>
              <a:defRPr/>
            </a:pPr>
            <a:fld id="{25169EAD-6557-42C4-ADD1-5531016490B1}" type="datetimeFigureOut">
              <a:rPr lang="en-US"/>
              <a:pPr>
                <a:defRPr/>
              </a:pPr>
              <a:t>3/1/2023</a:t>
            </a:fld>
            <a:endParaRPr lang="en-US"/>
          </a:p>
        </p:txBody>
      </p:sp>
      <p:sp>
        <p:nvSpPr>
          <p:cNvPr id="4" name="Footer Placeholder 4">
            <a:extLst>
              <a:ext uri="{FF2B5EF4-FFF2-40B4-BE49-F238E27FC236}">
                <a16:creationId xmlns:a16="http://schemas.microsoft.com/office/drawing/2014/main" id="{3E15E151-73F5-4820-8914-620D39D25A1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B302DA4-F14A-4DB2-A4CF-B1FC4B4F3455}"/>
              </a:ext>
            </a:extLst>
          </p:cNvPr>
          <p:cNvSpPr>
            <a:spLocks noGrp="1"/>
          </p:cNvSpPr>
          <p:nvPr>
            <p:ph type="sldNum" sz="quarter" idx="12"/>
          </p:nvPr>
        </p:nvSpPr>
        <p:spPr/>
        <p:txBody>
          <a:bodyPr/>
          <a:lstStyle>
            <a:lvl1pPr>
              <a:defRPr/>
            </a:lvl1pPr>
          </a:lstStyle>
          <a:p>
            <a:pPr>
              <a:defRPr/>
            </a:pPr>
            <a:fld id="{405E3692-C0B3-44B1-8CC8-16AD33F4AC69}" type="slidenum">
              <a:rPr lang="en-US"/>
              <a:pPr>
                <a:defRPr/>
              </a:pPr>
              <a:t>‹#›</a:t>
            </a:fld>
            <a:endParaRPr lang="en-US"/>
          </a:p>
        </p:txBody>
      </p:sp>
    </p:spTree>
    <p:extLst>
      <p:ext uri="{BB962C8B-B14F-4D97-AF65-F5344CB8AC3E}">
        <p14:creationId xmlns:p14="http://schemas.microsoft.com/office/powerpoint/2010/main" val="1350697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849BD27-F9A3-4F68-BD68-4034F54C8FDE}"/>
              </a:ext>
            </a:extLst>
          </p:cNvPr>
          <p:cNvSpPr>
            <a:spLocks noGrp="1"/>
          </p:cNvSpPr>
          <p:nvPr>
            <p:ph type="dt" sz="half" idx="10"/>
          </p:nvPr>
        </p:nvSpPr>
        <p:spPr/>
        <p:txBody>
          <a:bodyPr/>
          <a:lstStyle>
            <a:lvl1pPr>
              <a:defRPr/>
            </a:lvl1pPr>
          </a:lstStyle>
          <a:p>
            <a:pPr>
              <a:defRPr/>
            </a:pPr>
            <a:fld id="{5A4AFB06-750A-4C58-B78C-310369B67B06}" type="datetimeFigureOut">
              <a:rPr lang="en-US"/>
              <a:pPr>
                <a:defRPr/>
              </a:pPr>
              <a:t>3/1/2023</a:t>
            </a:fld>
            <a:endParaRPr lang="en-US"/>
          </a:p>
        </p:txBody>
      </p:sp>
      <p:sp>
        <p:nvSpPr>
          <p:cNvPr id="3" name="Footer Placeholder 4">
            <a:extLst>
              <a:ext uri="{FF2B5EF4-FFF2-40B4-BE49-F238E27FC236}">
                <a16:creationId xmlns:a16="http://schemas.microsoft.com/office/drawing/2014/main" id="{576617BD-C0F5-4EE4-8470-5A0A03B5AC0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4405B86-F2A3-4F13-A349-118731CDB44C}"/>
              </a:ext>
            </a:extLst>
          </p:cNvPr>
          <p:cNvSpPr>
            <a:spLocks noGrp="1"/>
          </p:cNvSpPr>
          <p:nvPr>
            <p:ph type="sldNum" sz="quarter" idx="12"/>
          </p:nvPr>
        </p:nvSpPr>
        <p:spPr/>
        <p:txBody>
          <a:bodyPr/>
          <a:lstStyle>
            <a:lvl1pPr>
              <a:defRPr/>
            </a:lvl1pPr>
          </a:lstStyle>
          <a:p>
            <a:pPr>
              <a:defRPr/>
            </a:pPr>
            <a:fld id="{CFD1B356-80FF-480A-B542-8314AD6B61D1}" type="slidenum">
              <a:rPr lang="en-US"/>
              <a:pPr>
                <a:defRPr/>
              </a:pPr>
              <a:t>‹#›</a:t>
            </a:fld>
            <a:endParaRPr lang="en-US"/>
          </a:p>
        </p:txBody>
      </p:sp>
    </p:spTree>
    <p:extLst>
      <p:ext uri="{BB962C8B-B14F-4D97-AF65-F5344CB8AC3E}">
        <p14:creationId xmlns:p14="http://schemas.microsoft.com/office/powerpoint/2010/main" val="1632655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698F2DF8-5056-448B-A403-4F7AF8664BBD}"/>
              </a:ext>
            </a:extLst>
          </p:cNvPr>
          <p:cNvSpPr>
            <a:spLocks noGrp="1"/>
          </p:cNvSpPr>
          <p:nvPr>
            <p:ph type="dt" sz="half" idx="10"/>
          </p:nvPr>
        </p:nvSpPr>
        <p:spPr/>
        <p:txBody>
          <a:bodyPr/>
          <a:lstStyle>
            <a:lvl1pPr>
              <a:defRPr/>
            </a:lvl1pPr>
          </a:lstStyle>
          <a:p>
            <a:pPr>
              <a:defRPr/>
            </a:pPr>
            <a:fld id="{F5EE1AB1-0362-40CC-820D-151CE61B84C7}" type="datetimeFigureOut">
              <a:rPr lang="en-US"/>
              <a:pPr>
                <a:defRPr/>
              </a:pPr>
              <a:t>3/1/2023</a:t>
            </a:fld>
            <a:endParaRPr lang="en-US"/>
          </a:p>
        </p:txBody>
      </p:sp>
      <p:sp>
        <p:nvSpPr>
          <p:cNvPr id="6" name="Footer Placeholder 4">
            <a:extLst>
              <a:ext uri="{FF2B5EF4-FFF2-40B4-BE49-F238E27FC236}">
                <a16:creationId xmlns:a16="http://schemas.microsoft.com/office/drawing/2014/main" id="{4E89BA4A-0F56-4408-9610-A9993C7A68D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5F8AF-DA0B-4551-A8E7-47B9E3929252}"/>
              </a:ext>
            </a:extLst>
          </p:cNvPr>
          <p:cNvSpPr>
            <a:spLocks noGrp="1"/>
          </p:cNvSpPr>
          <p:nvPr>
            <p:ph type="sldNum" sz="quarter" idx="12"/>
          </p:nvPr>
        </p:nvSpPr>
        <p:spPr/>
        <p:txBody>
          <a:bodyPr/>
          <a:lstStyle>
            <a:lvl1pPr>
              <a:defRPr/>
            </a:lvl1pPr>
          </a:lstStyle>
          <a:p>
            <a:pPr>
              <a:defRPr/>
            </a:pPr>
            <a:fld id="{09E778C6-0418-47DB-9DFC-C63EF9748C39}" type="slidenum">
              <a:rPr lang="en-US"/>
              <a:pPr>
                <a:defRPr/>
              </a:pPr>
              <a:t>‹#›</a:t>
            </a:fld>
            <a:endParaRPr lang="en-US"/>
          </a:p>
        </p:txBody>
      </p:sp>
    </p:spTree>
    <p:extLst>
      <p:ext uri="{BB962C8B-B14F-4D97-AF65-F5344CB8AC3E}">
        <p14:creationId xmlns:p14="http://schemas.microsoft.com/office/powerpoint/2010/main" val="208159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27289FB-5F7F-41E0-8581-1D1DCBD2B35E}"/>
              </a:ext>
            </a:extLst>
          </p:cNvPr>
          <p:cNvSpPr>
            <a:spLocks noGrp="1"/>
          </p:cNvSpPr>
          <p:nvPr>
            <p:ph type="dt" sz="half" idx="10"/>
          </p:nvPr>
        </p:nvSpPr>
        <p:spPr/>
        <p:txBody>
          <a:bodyPr/>
          <a:lstStyle>
            <a:lvl1pPr>
              <a:defRPr/>
            </a:lvl1pPr>
          </a:lstStyle>
          <a:p>
            <a:pPr>
              <a:defRPr/>
            </a:pPr>
            <a:fld id="{D62C9F5C-5120-4D2D-A527-F70D8A56D936}" type="datetimeFigureOut">
              <a:rPr lang="en-US"/>
              <a:pPr>
                <a:defRPr/>
              </a:pPr>
              <a:t>3/1/2023</a:t>
            </a:fld>
            <a:endParaRPr lang="en-US"/>
          </a:p>
        </p:txBody>
      </p:sp>
      <p:sp>
        <p:nvSpPr>
          <p:cNvPr id="6" name="Footer Placeholder 4">
            <a:extLst>
              <a:ext uri="{FF2B5EF4-FFF2-40B4-BE49-F238E27FC236}">
                <a16:creationId xmlns:a16="http://schemas.microsoft.com/office/drawing/2014/main" id="{B31B41AE-47EA-4B48-9342-B3D262A4F33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EDAA04B-4F03-4234-9157-8B0EA4DAE323}"/>
              </a:ext>
            </a:extLst>
          </p:cNvPr>
          <p:cNvSpPr>
            <a:spLocks noGrp="1"/>
          </p:cNvSpPr>
          <p:nvPr>
            <p:ph type="sldNum" sz="quarter" idx="12"/>
          </p:nvPr>
        </p:nvSpPr>
        <p:spPr/>
        <p:txBody>
          <a:bodyPr/>
          <a:lstStyle>
            <a:lvl1pPr>
              <a:defRPr/>
            </a:lvl1pPr>
          </a:lstStyle>
          <a:p>
            <a:pPr>
              <a:defRPr/>
            </a:pPr>
            <a:fld id="{22D28B26-2FE3-4549-802C-E7A85601FFAF}" type="slidenum">
              <a:rPr lang="en-US"/>
              <a:pPr>
                <a:defRPr/>
              </a:pPr>
              <a:t>‹#›</a:t>
            </a:fld>
            <a:endParaRPr lang="en-US"/>
          </a:p>
        </p:txBody>
      </p:sp>
    </p:spTree>
    <p:extLst>
      <p:ext uri="{BB962C8B-B14F-4D97-AF65-F5344CB8AC3E}">
        <p14:creationId xmlns:p14="http://schemas.microsoft.com/office/powerpoint/2010/main" val="4028497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679B6CF-80E4-472E-9ED9-65A60A68577D}"/>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6C9426C-AE27-474A-B2AC-FDAE95BF6423}"/>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C7B8379-578A-C240-8DA8-0B4919B134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8C02F9C-EAD6-4EE0-918A-8B46FD89E839}" type="datetimeFigureOut">
              <a:rPr lang="en-US"/>
              <a:pPr>
                <a:defRPr/>
              </a:pPr>
              <a:t>3/1/2023</a:t>
            </a:fld>
            <a:endParaRPr lang="en-US"/>
          </a:p>
        </p:txBody>
      </p:sp>
      <p:sp>
        <p:nvSpPr>
          <p:cNvPr id="5" name="Footer Placeholder 4">
            <a:extLst>
              <a:ext uri="{FF2B5EF4-FFF2-40B4-BE49-F238E27FC236}">
                <a16:creationId xmlns:a16="http://schemas.microsoft.com/office/drawing/2014/main" id="{713EEB98-DFD9-E049-AF02-5F6FAB4C76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67216A90-EF5D-FC42-B59F-A557E4DCD0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3330508B-5E39-429E-ABAE-55898A291DA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cjrc.la.psu.edu/wp-content/uploads/sites/21/2022/08/CJRC-SOCCRIM-FA22-Speaker-Series-Flyer.pdf" TargetMode="External"/><Relationship Id="rId2" Type="http://schemas.openxmlformats.org/officeDocument/2006/relationships/hyperlink" Target="https://cjrc.la.psu.edu/wp-content/uploads/sites/21/2023/01/CJRC-Criminology-Speaker-Series-Overview-SP23_DIGITAL-5.pdf" TargetMode="External"/><Relationship Id="rId1" Type="http://schemas.openxmlformats.org/officeDocument/2006/relationships/slideLayout" Target="../slideLayouts/slideLayout2.xml"/><Relationship Id="rId4" Type="http://schemas.openxmlformats.org/officeDocument/2006/relationships/hyperlink" Target="https://cjrc.la.psu.edu/wp-content/uploads/sites/21/2022/03/CJRC-SP22-Speaker-Series-Overview-Flyer_03_22.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63C2ED0B-6744-450F-BAB4-F6F23FAA2CE3}"/>
              </a:ext>
            </a:extLst>
          </p:cNvPr>
          <p:cNvSpPr>
            <a:spLocks noGrp="1"/>
          </p:cNvSpPr>
          <p:nvPr>
            <p:ph type="ctrTitle"/>
          </p:nvPr>
        </p:nvSpPr>
        <p:spPr>
          <a:xfrm>
            <a:off x="0" y="207963"/>
            <a:ext cx="12192000" cy="1655762"/>
          </a:xfrm>
        </p:spPr>
        <p:txBody>
          <a:bodyPr/>
          <a:lstStyle/>
          <a:p>
            <a:pPr eaLnBrk="1" hangingPunct="1"/>
            <a:r>
              <a:rPr lang="en-US" altLang="en-US" sz="5400" b="1">
                <a:solidFill>
                  <a:schemeClr val="bg2"/>
                </a:solidFill>
                <a:latin typeface="Times New Roman" panose="02020603050405020304" pitchFamily="18" charset="0"/>
                <a:cs typeface="Times New Roman" panose="02020603050405020304" pitchFamily="18" charset="0"/>
              </a:rPr>
              <a:t>The Criminal Justice Research Center</a:t>
            </a:r>
          </a:p>
        </p:txBody>
      </p:sp>
      <p:sp>
        <p:nvSpPr>
          <p:cNvPr id="4099" name="Subtitle 2">
            <a:extLst>
              <a:ext uri="{FF2B5EF4-FFF2-40B4-BE49-F238E27FC236}">
                <a16:creationId xmlns:a16="http://schemas.microsoft.com/office/drawing/2014/main" id="{1B1A3183-4578-4CE5-957B-1B09B61277C2}"/>
              </a:ext>
            </a:extLst>
          </p:cNvPr>
          <p:cNvSpPr>
            <a:spLocks noGrp="1"/>
          </p:cNvSpPr>
          <p:nvPr>
            <p:ph type="subTitle" idx="1"/>
          </p:nvPr>
        </p:nvSpPr>
        <p:spPr>
          <a:xfrm>
            <a:off x="1589088" y="3092450"/>
            <a:ext cx="9144000" cy="1655763"/>
          </a:xfrm>
        </p:spPr>
        <p:txBody>
          <a:bodyPr/>
          <a:lstStyle/>
          <a:p>
            <a:pPr eaLnBrk="1" hangingPunct="1"/>
            <a:r>
              <a:rPr lang="en-US" altLang="en-US" sz="3200" dirty="0">
                <a:solidFill>
                  <a:schemeClr val="bg2"/>
                </a:solidFill>
                <a:latin typeface="Times New Roman"/>
                <a:cs typeface="Times New Roman"/>
              </a:rPr>
              <a:t>Jeffery Ulmer, Center Director</a:t>
            </a:r>
            <a:endParaRPr lang="en-US" dirty="0">
              <a:solidFill>
                <a:schemeClr val="bg2"/>
              </a:solidFill>
              <a:latin typeface="Times New Roman"/>
              <a:cs typeface="Times New Roman"/>
            </a:endParaRPr>
          </a:p>
        </p:txBody>
      </p:sp>
      <p:sp>
        <p:nvSpPr>
          <p:cNvPr id="4100" name="TextBox 1">
            <a:extLst>
              <a:ext uri="{FF2B5EF4-FFF2-40B4-BE49-F238E27FC236}">
                <a16:creationId xmlns:a16="http://schemas.microsoft.com/office/drawing/2014/main" id="{74E9F1AF-13F1-4BC6-8969-AFF95EC1D061}"/>
              </a:ext>
            </a:extLst>
          </p:cNvPr>
          <p:cNvSpPr txBox="1">
            <a:spLocks noChangeArrowheads="1"/>
          </p:cNvSpPr>
          <p:nvPr/>
        </p:nvSpPr>
        <p:spPr bwMode="auto">
          <a:xfrm>
            <a:off x="6392863" y="1847850"/>
            <a:ext cx="5378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i="1">
                <a:solidFill>
                  <a:schemeClr val="bg1"/>
                </a:solidFill>
                <a:latin typeface="Times New Roman" panose="02020603050405020304" pitchFamily="18" charset="0"/>
                <a:cs typeface="Times New Roman" panose="02020603050405020304" pitchFamily="18" charset="0"/>
              </a:rPr>
              <a:t>Helping communities through research and policy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C6E130FD-6416-40C5-AAAC-1F59C281D673}"/>
              </a:ext>
            </a:extLst>
          </p:cNvPr>
          <p:cNvSpPr>
            <a:spLocks noGrp="1"/>
          </p:cNvSpPr>
          <p:nvPr>
            <p:ph type="title"/>
          </p:nvPr>
        </p:nvSpPr>
        <p:spPr>
          <a:xfrm>
            <a:off x="736600" y="96838"/>
            <a:ext cx="10515600" cy="1325562"/>
          </a:xfrm>
        </p:spPr>
        <p:txBody>
          <a:bodyPr/>
          <a:lstStyle/>
          <a:p>
            <a:pPr eaLnBrk="1" hangingPunct="1"/>
            <a:r>
              <a:rPr lang="en-US" altLang="en-US" sz="4800">
                <a:solidFill>
                  <a:schemeClr val="bg2"/>
                </a:solidFill>
                <a:latin typeface="Times New Roman" panose="02020603050405020304" pitchFamily="18" charset="0"/>
                <a:cs typeface="Times New Roman" panose="02020603050405020304" pitchFamily="18" charset="0"/>
              </a:rPr>
              <a:t>CJRC Seed Funding Mechanism</a:t>
            </a:r>
          </a:p>
        </p:txBody>
      </p:sp>
      <p:sp>
        <p:nvSpPr>
          <p:cNvPr id="5123" name="Content Placeholder 2">
            <a:extLst>
              <a:ext uri="{FF2B5EF4-FFF2-40B4-BE49-F238E27FC236}">
                <a16:creationId xmlns:a16="http://schemas.microsoft.com/office/drawing/2014/main" id="{C097C2DF-6974-419A-B870-7AE0664AC846}"/>
              </a:ext>
            </a:extLst>
          </p:cNvPr>
          <p:cNvSpPr>
            <a:spLocks noGrp="1"/>
          </p:cNvSpPr>
          <p:nvPr>
            <p:ph sz="half" idx="4294967295"/>
          </p:nvPr>
        </p:nvSpPr>
        <p:spPr>
          <a:xfrm>
            <a:off x="839788" y="1206500"/>
            <a:ext cx="10142537" cy="4611688"/>
          </a:xfrm>
        </p:spPr>
        <p:txBody>
          <a:bodyPr/>
          <a:lstStyle/>
          <a:p>
            <a:pPr>
              <a:defRPr/>
            </a:pPr>
            <a:r>
              <a:rPr lang="en-US" altLang="en-US" sz="2600" b="1" dirty="0">
                <a:solidFill>
                  <a:schemeClr val="bg1"/>
                </a:solidFill>
              </a:rPr>
              <a:t>Timeline</a:t>
            </a:r>
          </a:p>
          <a:p>
            <a:pPr lvl="1">
              <a:defRPr/>
            </a:pPr>
            <a:r>
              <a:rPr lang="en-US" altLang="en-US" sz="2200" b="1" dirty="0">
                <a:solidFill>
                  <a:schemeClr val="bg1"/>
                </a:solidFill>
              </a:rPr>
              <a:t>Fall Round:</a:t>
            </a:r>
          </a:p>
          <a:p>
            <a:pPr lvl="2">
              <a:defRPr/>
            </a:pPr>
            <a:r>
              <a:rPr lang="en-US" altLang="en-US" sz="1800" b="1" dirty="0">
                <a:solidFill>
                  <a:schemeClr val="bg1"/>
                </a:solidFill>
              </a:rPr>
              <a:t>July 1 – Release Solicitation</a:t>
            </a:r>
          </a:p>
          <a:p>
            <a:pPr lvl="2">
              <a:defRPr/>
            </a:pPr>
            <a:r>
              <a:rPr lang="en-US" altLang="en-US" sz="1800" b="1" dirty="0">
                <a:solidFill>
                  <a:schemeClr val="bg1"/>
                </a:solidFill>
              </a:rPr>
              <a:t>August 30 – Proposals Due</a:t>
            </a:r>
          </a:p>
          <a:p>
            <a:pPr lvl="2">
              <a:defRPr/>
            </a:pPr>
            <a:r>
              <a:rPr lang="en-US" altLang="en-US" sz="1800" b="1" dirty="0">
                <a:solidFill>
                  <a:schemeClr val="bg1"/>
                </a:solidFill>
              </a:rPr>
              <a:t>September – review proposals, inform applicants by mid-month to meet October 1 deadline for course releases</a:t>
            </a:r>
          </a:p>
          <a:p>
            <a:pPr lvl="1">
              <a:defRPr/>
            </a:pPr>
            <a:endParaRPr lang="en-US" altLang="en-US" sz="2200" b="1" dirty="0">
              <a:solidFill>
                <a:schemeClr val="bg1"/>
              </a:solidFill>
            </a:endParaRPr>
          </a:p>
          <a:p>
            <a:pPr lvl="1">
              <a:defRPr/>
            </a:pPr>
            <a:r>
              <a:rPr lang="en-US" altLang="en-US" sz="2200" b="1" dirty="0">
                <a:solidFill>
                  <a:schemeClr val="bg1"/>
                </a:solidFill>
              </a:rPr>
              <a:t>Spring Round:</a:t>
            </a:r>
          </a:p>
          <a:p>
            <a:pPr lvl="2">
              <a:defRPr/>
            </a:pPr>
            <a:r>
              <a:rPr lang="en-US" altLang="en-US" sz="1800" b="1" dirty="0">
                <a:solidFill>
                  <a:schemeClr val="bg1"/>
                </a:solidFill>
              </a:rPr>
              <a:t>December 1 – Release Solicitation</a:t>
            </a:r>
          </a:p>
          <a:p>
            <a:pPr lvl="2">
              <a:defRPr/>
            </a:pPr>
            <a:r>
              <a:rPr lang="en-US" altLang="en-US" sz="1800" b="1" dirty="0">
                <a:solidFill>
                  <a:schemeClr val="bg1"/>
                </a:solidFill>
              </a:rPr>
              <a:t>January 30 – Proposals Due</a:t>
            </a:r>
          </a:p>
          <a:p>
            <a:pPr lvl="2">
              <a:defRPr/>
            </a:pPr>
            <a:r>
              <a:rPr lang="en-US" altLang="en-US" sz="1800" b="1" dirty="0">
                <a:solidFill>
                  <a:schemeClr val="bg1"/>
                </a:solidFill>
              </a:rPr>
              <a:t>February - review proposals, inform applicants by mid-month to meet March 1 deadline for course releases</a:t>
            </a:r>
          </a:p>
          <a:p>
            <a:pPr marL="914400" lvl="2" indent="0">
              <a:buFont typeface="Arial" panose="020B0604020202020204" pitchFamily="34" charset="0"/>
              <a:buNone/>
              <a:defRPr/>
            </a:pPr>
            <a:endParaRPr lang="en-US" altLang="en-US" sz="1800" b="1"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7A5A41D4-94B6-43EB-877C-BC48D1B1C705}"/>
              </a:ext>
            </a:extLst>
          </p:cNvPr>
          <p:cNvSpPr>
            <a:spLocks noGrp="1"/>
          </p:cNvSpPr>
          <p:nvPr>
            <p:ph type="title"/>
          </p:nvPr>
        </p:nvSpPr>
        <p:spPr>
          <a:xfrm>
            <a:off x="736600" y="96838"/>
            <a:ext cx="10515600" cy="1325562"/>
          </a:xfrm>
        </p:spPr>
        <p:txBody>
          <a:bodyPr/>
          <a:lstStyle/>
          <a:p>
            <a:pPr eaLnBrk="1" hangingPunct="1"/>
            <a:r>
              <a:rPr lang="en-US" altLang="en-US" sz="4800" dirty="0">
                <a:solidFill>
                  <a:schemeClr val="bg2"/>
                </a:solidFill>
                <a:latin typeface="Times New Roman" panose="02020603050405020304" pitchFamily="18" charset="0"/>
                <a:cs typeface="Times New Roman" panose="02020603050405020304" pitchFamily="18" charset="0"/>
              </a:rPr>
              <a:t>C3N Seed Funding </a:t>
            </a:r>
            <a:endParaRPr lang="en-US" altLang="en-US" sz="4000" dirty="0">
              <a:solidFill>
                <a:schemeClr val="bg2"/>
              </a:solidFill>
              <a:latin typeface="Times New Roman" panose="02020603050405020304" pitchFamily="18" charset="0"/>
              <a:cs typeface="Times New Roman" panose="02020603050405020304" pitchFamily="18" charset="0"/>
            </a:endParaRPr>
          </a:p>
        </p:txBody>
      </p:sp>
      <p:sp>
        <p:nvSpPr>
          <p:cNvPr id="10243" name="Content Placeholder 2">
            <a:extLst>
              <a:ext uri="{FF2B5EF4-FFF2-40B4-BE49-F238E27FC236}">
                <a16:creationId xmlns:a16="http://schemas.microsoft.com/office/drawing/2014/main" id="{9017FC3B-1916-4DB0-A719-10F4792FF445}"/>
              </a:ext>
            </a:extLst>
          </p:cNvPr>
          <p:cNvSpPr>
            <a:spLocks noGrp="1"/>
          </p:cNvSpPr>
          <p:nvPr>
            <p:ph sz="half" idx="4294967295"/>
          </p:nvPr>
        </p:nvSpPr>
        <p:spPr>
          <a:xfrm>
            <a:off x="736600" y="1408113"/>
            <a:ext cx="10142538" cy="4611687"/>
          </a:xfrm>
        </p:spPr>
        <p:txBody>
          <a:bodyPr/>
          <a:lstStyle/>
          <a:p>
            <a:r>
              <a:rPr lang="en-US" altLang="en-US" b="1" dirty="0">
                <a:solidFill>
                  <a:schemeClr val="bg1"/>
                </a:solidFill>
              </a:rPr>
              <a:t>C3N initiative funded by OSVPR to support the development of research agendas among faculty at the Commonwealth Campuses</a:t>
            </a:r>
          </a:p>
          <a:p>
            <a:endParaRPr lang="en-US" altLang="en-US" b="1" dirty="0">
              <a:solidFill>
                <a:schemeClr val="bg1"/>
              </a:solidFill>
            </a:endParaRPr>
          </a:p>
          <a:p>
            <a:r>
              <a:rPr lang="en-US" altLang="en-US" b="1" dirty="0">
                <a:solidFill>
                  <a:schemeClr val="bg1"/>
                </a:solidFill>
              </a:rPr>
              <a:t>CJRC manages the Criminal Justice node of C3N</a:t>
            </a:r>
          </a:p>
          <a:p>
            <a:endParaRPr lang="en-US" altLang="en-US" b="1" dirty="0">
              <a:solidFill>
                <a:schemeClr val="bg1"/>
              </a:solidFill>
            </a:endParaRPr>
          </a:p>
          <a:p>
            <a:r>
              <a:rPr lang="en-US" altLang="en-US" b="1" dirty="0">
                <a:solidFill>
                  <a:schemeClr val="bg1"/>
                </a:solidFill>
              </a:rPr>
              <a:t>Gave four new awards to Commonwealth Campus faculty in 2022</a:t>
            </a:r>
          </a:p>
          <a:p>
            <a:endParaRPr lang="en-US" altLang="en-US" b="1" dirty="0">
              <a:solidFill>
                <a:schemeClr val="bg1"/>
              </a:solidFill>
            </a:endParaRPr>
          </a:p>
          <a:p>
            <a:endParaRPr lang="en-US" altLang="en-US" b="1" dirty="0">
              <a:solidFill>
                <a:schemeClr val="bg1"/>
              </a:solidFill>
            </a:endParaRPr>
          </a:p>
          <a:p>
            <a:endParaRPr lang="en-US" altLang="en-US" b="1" dirty="0">
              <a:solidFill>
                <a:schemeClr val="bg1"/>
              </a:solidFill>
            </a:endParaRPr>
          </a:p>
          <a:p>
            <a:endParaRPr lang="en-US" altLang="en-US" b="1" dirty="0">
              <a:solidFill>
                <a:schemeClr val="bg1"/>
              </a:solidFill>
            </a:endParaRPr>
          </a:p>
          <a:p>
            <a:endParaRPr lang="en-US" altLang="en-US" b="1"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Post-Doctoral Research Positions</a:t>
            </a:r>
          </a:p>
        </p:txBody>
      </p:sp>
      <p:pic>
        <p:nvPicPr>
          <p:cNvPr id="3" name="Picture 2"/>
          <p:cNvPicPr>
            <a:picLocks noChangeAspect="1"/>
          </p:cNvPicPr>
          <p:nvPr/>
        </p:nvPicPr>
        <p:blipFill>
          <a:blip r:embed="rId2"/>
          <a:stretch>
            <a:fillRect/>
          </a:stretch>
        </p:blipFill>
        <p:spPr>
          <a:xfrm>
            <a:off x="9369440" y="1124745"/>
            <a:ext cx="1298561" cy="566977"/>
          </a:xfrm>
          <a:prstGeom prst="rect">
            <a:avLst/>
          </a:prstGeom>
        </p:spPr>
      </p:pic>
      <p:sp>
        <p:nvSpPr>
          <p:cNvPr id="4" name="TextBox 3"/>
          <p:cNvSpPr txBox="1"/>
          <p:nvPr/>
        </p:nvSpPr>
        <p:spPr>
          <a:xfrm>
            <a:off x="1305682" y="1281956"/>
            <a:ext cx="8424936" cy="4154984"/>
          </a:xfrm>
          <a:prstGeom prst="rect">
            <a:avLst/>
          </a:prstGeom>
          <a:noFill/>
        </p:spPr>
        <p:txBody>
          <a:bodyPr wrap="square" rtlCol="0">
            <a:spAutoFit/>
          </a:bodyPr>
          <a:lstStyle/>
          <a:p>
            <a:pPr marL="342900" indent="-342900">
              <a:buFont typeface="Arial" panose="020B0604020202020204" pitchFamily="34" charset="0"/>
              <a:buChar char="•"/>
            </a:pPr>
            <a:r>
              <a:rPr lang="en-US" sz="2400" b="1" i="1" dirty="0">
                <a:solidFill>
                  <a:schemeClr val="bg1"/>
                </a:solidFill>
              </a:rPr>
              <a:t>CJRC:</a:t>
            </a:r>
            <a:r>
              <a:rPr lang="en-US" sz="2400" dirty="0">
                <a:solidFill>
                  <a:schemeClr val="bg1"/>
                </a:solidFill>
              </a:rPr>
              <a:t> </a:t>
            </a:r>
          </a:p>
          <a:p>
            <a:pPr marL="800100" lvl="1" indent="-342900">
              <a:buFont typeface="Arial" panose="020B0604020202020204" pitchFamily="34" charset="0"/>
              <a:buChar char="•"/>
            </a:pPr>
            <a:r>
              <a:rPr lang="en-US" sz="2400" dirty="0">
                <a:solidFill>
                  <a:schemeClr val="bg1"/>
                </a:solidFill>
              </a:rPr>
              <a:t>supports one fixed-term renewable position for support of </a:t>
            </a:r>
            <a:r>
              <a:rPr lang="en-US" sz="2400" u="sng" dirty="0">
                <a:solidFill>
                  <a:schemeClr val="bg1"/>
                </a:solidFill>
              </a:rPr>
              <a:t>specific</a:t>
            </a:r>
            <a:r>
              <a:rPr lang="en-US" sz="2400" dirty="0">
                <a:solidFill>
                  <a:schemeClr val="bg1"/>
                </a:solidFill>
              </a:rPr>
              <a:t> faculty mentor’s project(s) with high probability for future growth and funding</a:t>
            </a:r>
          </a:p>
          <a:p>
            <a:pPr marL="342900" indent="-342900">
              <a:buFont typeface="Arial" panose="020B0604020202020204" pitchFamily="34" charset="0"/>
              <a:buChar char="•"/>
            </a:pPr>
            <a:r>
              <a:rPr lang="en-US" sz="2400" b="1" i="1" dirty="0">
                <a:solidFill>
                  <a:schemeClr val="bg1"/>
                </a:solidFill>
              </a:rPr>
              <a:t>PCS: </a:t>
            </a:r>
          </a:p>
          <a:p>
            <a:pPr marL="800100" lvl="1" indent="-342900">
              <a:buFont typeface="Arial" panose="020B0604020202020204" pitchFamily="34" charset="0"/>
              <a:buChar char="•"/>
            </a:pPr>
            <a:r>
              <a:rPr lang="en-US" sz="2400" dirty="0">
                <a:solidFill>
                  <a:schemeClr val="bg1"/>
                </a:solidFill>
              </a:rPr>
              <a:t>Supports two postdoctoral scholars to work on PCS mandated research, collaborative research on issues of interest to PCs and scholars</a:t>
            </a:r>
          </a:p>
          <a:p>
            <a:pPr marL="342900" indent="-342900">
              <a:buFont typeface="Arial" panose="020B0604020202020204" pitchFamily="34" charset="0"/>
              <a:buChar char="•"/>
            </a:pPr>
            <a:r>
              <a:rPr lang="en-US" sz="2400" b="1" i="1" dirty="0">
                <a:solidFill>
                  <a:schemeClr val="bg1"/>
                </a:solidFill>
              </a:rPr>
              <a:t>PA DOC: </a:t>
            </a:r>
          </a:p>
          <a:p>
            <a:pPr marL="800100" lvl="1" indent="-342900">
              <a:buFont typeface="Arial" panose="020B0604020202020204" pitchFamily="34" charset="0"/>
              <a:buChar char="•"/>
            </a:pPr>
            <a:r>
              <a:rPr lang="en-US" sz="2400" dirty="0">
                <a:solidFill>
                  <a:schemeClr val="bg1"/>
                </a:solidFill>
              </a:rPr>
              <a:t>Supports one postdoctoral scholar to work on research of PA DOC interest.</a:t>
            </a:r>
          </a:p>
        </p:txBody>
      </p:sp>
    </p:spTree>
    <p:extLst>
      <p:ext uri="{BB962C8B-B14F-4D97-AF65-F5344CB8AC3E}">
        <p14:creationId xmlns:p14="http://schemas.microsoft.com/office/powerpoint/2010/main" val="2702901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160949-FDC5-C84A-9BAB-21B1A9F0F043}"/>
              </a:ext>
            </a:extLst>
          </p:cNvPr>
          <p:cNvSpPr>
            <a:spLocks noGrp="1"/>
          </p:cNvSpPr>
          <p:nvPr>
            <p:ph type="title"/>
          </p:nvPr>
        </p:nvSpPr>
        <p:spPr>
          <a:xfrm>
            <a:off x="838200" y="365125"/>
            <a:ext cx="10515600" cy="1325563"/>
          </a:xfrm>
        </p:spPr>
        <p:txBody>
          <a:bodyPr/>
          <a:lstStyle/>
          <a:p>
            <a:r>
              <a:rPr lang="en-US" dirty="0">
                <a:solidFill>
                  <a:schemeClr val="bg1"/>
                </a:solidFill>
                <a:latin typeface="Calibri Light" panose="020F0302020204030204" pitchFamily="34" charset="0"/>
              </a:rPr>
              <a:t>Speaker Series Overview Flyer</a:t>
            </a:r>
            <a:endParaRPr lang="en-US" dirty="0">
              <a:solidFill>
                <a:schemeClr val="bg1"/>
              </a:solidFill>
              <a:highlight>
                <a:srgbClr val="FFFF00"/>
              </a:highlight>
              <a:latin typeface="Calibri Light" panose="020F0302020204030204" pitchFamily="34" charset="0"/>
            </a:endParaRPr>
          </a:p>
        </p:txBody>
      </p:sp>
      <p:sp>
        <p:nvSpPr>
          <p:cNvPr id="2" name="Content Placeholder 1">
            <a:extLst>
              <a:ext uri="{FF2B5EF4-FFF2-40B4-BE49-F238E27FC236}">
                <a16:creationId xmlns:a16="http://schemas.microsoft.com/office/drawing/2014/main" id="{D7059642-6CB6-4350-827B-2A2EE8348BE3}"/>
              </a:ext>
            </a:extLst>
          </p:cNvPr>
          <p:cNvSpPr>
            <a:spLocks noGrp="1"/>
          </p:cNvSpPr>
          <p:nvPr>
            <p:ph idx="1"/>
          </p:nvPr>
        </p:nvSpPr>
        <p:spPr/>
        <p:txBody>
          <a:bodyPr>
            <a:normAutofit/>
          </a:bodyPr>
          <a:lstStyle/>
          <a:p>
            <a:endParaRPr lang="en-US" dirty="0">
              <a:solidFill>
                <a:schemeClr val="bg1"/>
              </a:solidFill>
            </a:endParaRPr>
          </a:p>
          <a:p>
            <a:r>
              <a:rPr lang="en-US" dirty="0">
                <a:solidFill>
                  <a:schemeClr val="bg2"/>
                </a:solidFill>
                <a:hlinkClick r:id="rId2"/>
              </a:rPr>
              <a:t>CJRC Speaker Series Spring 2023</a:t>
            </a:r>
            <a:endParaRPr lang="en-US" dirty="0">
              <a:solidFill>
                <a:schemeClr val="bg2"/>
              </a:solidFill>
              <a:hlinkClick r:id="rId3"/>
            </a:endParaRPr>
          </a:p>
          <a:p>
            <a:pPr marL="0" indent="0">
              <a:buNone/>
            </a:pPr>
            <a:endParaRPr lang="en-US" dirty="0">
              <a:solidFill>
                <a:schemeClr val="bg2"/>
              </a:solidFill>
              <a:hlinkClick r:id="rId3"/>
            </a:endParaRPr>
          </a:p>
          <a:p>
            <a:r>
              <a:rPr lang="en-US" dirty="0">
                <a:solidFill>
                  <a:schemeClr val="bg2"/>
                </a:solidFill>
                <a:hlinkClick r:id="rId3"/>
              </a:rPr>
              <a:t>CJRC Speaker Series Fall 2022</a:t>
            </a:r>
            <a:endParaRPr lang="en-US" dirty="0">
              <a:solidFill>
                <a:schemeClr val="bg2"/>
              </a:solidFill>
            </a:endParaRPr>
          </a:p>
          <a:p>
            <a:endParaRPr lang="en-US" dirty="0">
              <a:solidFill>
                <a:schemeClr val="bg2"/>
              </a:solidFill>
            </a:endParaRPr>
          </a:p>
          <a:p>
            <a:r>
              <a:rPr lang="en-US" dirty="0">
                <a:solidFill>
                  <a:schemeClr val="bg2"/>
                </a:solidFill>
                <a:hlinkClick r:id="rId4"/>
              </a:rPr>
              <a:t>CJRC Speaker Series Spring 2022</a:t>
            </a:r>
            <a:endParaRPr lang="en-US" dirty="0">
              <a:solidFill>
                <a:schemeClr val="bg2"/>
              </a:solidFill>
            </a:endParaRPr>
          </a:p>
          <a:p>
            <a:endParaRPr lang="en-US" dirty="0">
              <a:solidFill>
                <a:schemeClr val="bg2"/>
              </a:solidFill>
            </a:endParaRPr>
          </a:p>
          <a:p>
            <a:pPr marL="0" indent="0">
              <a:buNone/>
            </a:pPr>
            <a:endParaRPr lang="en-US" dirty="0">
              <a:solidFill>
                <a:schemeClr val="bg2"/>
              </a:solidFill>
            </a:endParaRPr>
          </a:p>
        </p:txBody>
      </p:sp>
    </p:spTree>
    <p:extLst>
      <p:ext uri="{BB962C8B-B14F-4D97-AF65-F5344CB8AC3E}">
        <p14:creationId xmlns:p14="http://schemas.microsoft.com/office/powerpoint/2010/main" val="4270906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369440" y="1124745"/>
            <a:ext cx="1298561" cy="566977"/>
          </a:xfrm>
          <a:prstGeom prst="rect">
            <a:avLst/>
          </a:prstGeom>
        </p:spPr>
      </p:pic>
      <p:sp>
        <p:nvSpPr>
          <p:cNvPr id="5" name="TextBox 4"/>
          <p:cNvSpPr txBox="1"/>
          <p:nvPr/>
        </p:nvSpPr>
        <p:spPr>
          <a:xfrm>
            <a:off x="683174" y="1542331"/>
            <a:ext cx="10407144" cy="2831544"/>
          </a:xfrm>
          <a:prstGeom prst="rect">
            <a:avLst/>
          </a:prstGeom>
          <a:noFill/>
        </p:spPr>
        <p:txBody>
          <a:bodyPr wrap="none" rtlCol="0">
            <a:spAutoFit/>
          </a:bodyPr>
          <a:lstStyle/>
          <a:p>
            <a:r>
              <a:rPr lang="en-US" sz="2000" dirty="0">
                <a:solidFill>
                  <a:schemeClr val="bg1"/>
                </a:solidFill>
              </a:rPr>
              <a:t>Expanding Center Capacities</a:t>
            </a:r>
          </a:p>
          <a:p>
            <a:pPr marL="952393" lvl="1" indent="-342900">
              <a:buFont typeface="Arial" panose="020B0604020202020204" pitchFamily="34" charset="0"/>
              <a:buChar char="•"/>
            </a:pPr>
            <a:r>
              <a:rPr lang="en-US" sz="2000" dirty="0">
                <a:solidFill>
                  <a:schemeClr val="bg1"/>
                </a:solidFill>
              </a:rPr>
              <a:t>Internship management </a:t>
            </a:r>
          </a:p>
          <a:p>
            <a:pPr marL="1409593" lvl="2" indent="-342900">
              <a:buFont typeface="Arial" panose="020B0604020202020204" pitchFamily="34" charset="0"/>
              <a:buChar char="•"/>
            </a:pPr>
            <a:r>
              <a:rPr lang="en-US" sz="2000" dirty="0">
                <a:solidFill>
                  <a:schemeClr val="bg1"/>
                </a:solidFill>
              </a:rPr>
              <a:t>Undergraduate students/Agencies/Career Enrichment Network</a:t>
            </a:r>
          </a:p>
          <a:p>
            <a:pPr marL="952393" lvl="1" indent="-342900">
              <a:buFont typeface="Arial" panose="020B0604020202020204" pitchFamily="34" charset="0"/>
              <a:buChar char="•"/>
            </a:pPr>
            <a:r>
              <a:rPr lang="en-US" sz="2000" dirty="0">
                <a:solidFill>
                  <a:schemeClr val="bg1"/>
                </a:solidFill>
              </a:rPr>
              <a:t>Research Assistant marketing, intake interviews and placement matching with faculty</a:t>
            </a:r>
          </a:p>
          <a:p>
            <a:pPr marL="952393" lvl="1" indent="-342900">
              <a:buFont typeface="Arial" panose="020B0604020202020204" pitchFamily="34" charset="0"/>
              <a:buChar char="•"/>
            </a:pPr>
            <a:r>
              <a:rPr lang="en-US" sz="2000" dirty="0">
                <a:solidFill>
                  <a:schemeClr val="bg1"/>
                </a:solidFill>
              </a:rPr>
              <a:t>Promotion of criminal justice research and events</a:t>
            </a:r>
          </a:p>
          <a:p>
            <a:pPr marL="952393" lvl="1" indent="-342900">
              <a:buFont typeface="Arial" panose="020B0604020202020204" pitchFamily="34" charset="0"/>
              <a:buChar char="•"/>
            </a:pPr>
            <a:r>
              <a:rPr lang="en-US" sz="2000" dirty="0">
                <a:solidFill>
                  <a:schemeClr val="bg1"/>
                </a:solidFill>
              </a:rPr>
              <a:t>Advisory Board planning, coordination and implementation</a:t>
            </a:r>
          </a:p>
          <a:p>
            <a:pPr marL="952393" lvl="1" indent="-342900">
              <a:buFont typeface="Arial" panose="020B0604020202020204" pitchFamily="34" charset="0"/>
              <a:buChar char="•"/>
            </a:pPr>
            <a:r>
              <a:rPr lang="en-US" sz="2000" dirty="0">
                <a:solidFill>
                  <a:schemeClr val="bg1"/>
                </a:solidFill>
              </a:rPr>
              <a:t>Fall Career Expo prospecting new vendors, promotion, logistics, and on-site management</a:t>
            </a:r>
          </a:p>
          <a:p>
            <a:pPr marL="952393" lvl="1" indent="-342900">
              <a:buFont typeface="Arial" panose="020B0604020202020204" pitchFamily="34" charset="0"/>
              <a:buChar char="•"/>
            </a:pPr>
            <a:r>
              <a:rPr lang="en-US" sz="2000" dirty="0">
                <a:solidFill>
                  <a:schemeClr val="bg1"/>
                </a:solidFill>
              </a:rPr>
              <a:t>Criminology Speaker Series planning, coordination and marketing </a:t>
            </a:r>
          </a:p>
          <a:p>
            <a:pPr marL="952393" lvl="1" indent="-34290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D624768C-66C3-4ECA-AACC-6D65363613B1}"/>
              </a:ext>
            </a:extLst>
          </p:cNvPr>
          <p:cNvPicPr>
            <a:picLocks noChangeAspect="1"/>
          </p:cNvPicPr>
          <p:nvPr/>
        </p:nvPicPr>
        <p:blipFill rotWithShape="1">
          <a:blip r:embed="rId3"/>
          <a:srcRect l="12214" t="17502" r="10347"/>
          <a:stretch/>
        </p:blipFill>
        <p:spPr>
          <a:xfrm rot="5400000">
            <a:off x="8327338" y="4408712"/>
            <a:ext cx="2270234" cy="1813915"/>
          </a:xfrm>
          <a:prstGeom prst="rect">
            <a:avLst/>
          </a:prstGeom>
        </p:spPr>
      </p:pic>
      <p:sp>
        <p:nvSpPr>
          <p:cNvPr id="13" name="TextBox 12">
            <a:extLst>
              <a:ext uri="{FF2B5EF4-FFF2-40B4-BE49-F238E27FC236}">
                <a16:creationId xmlns:a16="http://schemas.microsoft.com/office/drawing/2014/main" id="{D6DD8612-8554-4B6A-9B5D-8E5ACC70328F}"/>
              </a:ext>
            </a:extLst>
          </p:cNvPr>
          <p:cNvSpPr txBox="1"/>
          <p:nvPr/>
        </p:nvSpPr>
        <p:spPr>
          <a:xfrm>
            <a:off x="8555498" y="6104772"/>
            <a:ext cx="1879810" cy="369332"/>
          </a:xfrm>
          <a:prstGeom prst="rect">
            <a:avLst/>
          </a:prstGeom>
          <a:noFill/>
        </p:spPr>
        <p:txBody>
          <a:bodyPr wrap="none" rtlCol="0">
            <a:spAutoFit/>
          </a:bodyPr>
          <a:lstStyle/>
          <a:p>
            <a:r>
              <a:rPr lang="en-US" dirty="0">
                <a:solidFill>
                  <a:schemeClr val="bg1"/>
                </a:solidFill>
              </a:rPr>
              <a:t>Joy Vincent-Killian</a:t>
            </a:r>
          </a:p>
        </p:txBody>
      </p:sp>
      <p:sp>
        <p:nvSpPr>
          <p:cNvPr id="6" name="Title 5">
            <a:extLst>
              <a:ext uri="{FF2B5EF4-FFF2-40B4-BE49-F238E27FC236}">
                <a16:creationId xmlns:a16="http://schemas.microsoft.com/office/drawing/2014/main" id="{C4E78A11-86A2-2538-0619-AC76728E72F5}"/>
              </a:ext>
            </a:extLst>
          </p:cNvPr>
          <p:cNvSpPr>
            <a:spLocks noGrp="1"/>
          </p:cNvSpPr>
          <p:nvPr>
            <p:ph type="title"/>
          </p:nvPr>
        </p:nvSpPr>
        <p:spPr/>
        <p:txBody>
          <a:bodyPr/>
          <a:lstStyle/>
          <a:p>
            <a:r>
              <a:rPr lang="en-US" dirty="0">
                <a:solidFill>
                  <a:schemeClr val="bg1"/>
                </a:solidFill>
              </a:rPr>
              <a:t>Outreach and Enrichment</a:t>
            </a:r>
          </a:p>
        </p:txBody>
      </p:sp>
    </p:spTree>
    <p:extLst>
      <p:ext uri="{BB962C8B-B14F-4D97-AF65-F5344CB8AC3E}">
        <p14:creationId xmlns:p14="http://schemas.microsoft.com/office/powerpoint/2010/main" val="31630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50C11-7116-4194-9B46-1E82CC5BA7CD}"/>
              </a:ext>
            </a:extLst>
          </p:cNvPr>
          <p:cNvSpPr>
            <a:spLocks noGrp="1"/>
          </p:cNvSpPr>
          <p:nvPr>
            <p:ph type="title"/>
          </p:nvPr>
        </p:nvSpPr>
        <p:spPr/>
        <p:txBody>
          <a:bodyPr/>
          <a:lstStyle/>
          <a:p>
            <a:r>
              <a:rPr lang="en-US" dirty="0">
                <a:solidFill>
                  <a:schemeClr val="bg1"/>
                </a:solidFill>
              </a:rPr>
              <a:t>Undergraduate Research Assistants</a:t>
            </a:r>
          </a:p>
        </p:txBody>
      </p:sp>
      <p:sp>
        <p:nvSpPr>
          <p:cNvPr id="5" name="Rectangle 4">
            <a:extLst>
              <a:ext uri="{FF2B5EF4-FFF2-40B4-BE49-F238E27FC236}">
                <a16:creationId xmlns:a16="http://schemas.microsoft.com/office/drawing/2014/main" id="{4C888E89-E77C-4AE2-A0C0-BC7AEFFC8928}"/>
              </a:ext>
            </a:extLst>
          </p:cNvPr>
          <p:cNvSpPr/>
          <p:nvPr/>
        </p:nvSpPr>
        <p:spPr>
          <a:xfrm>
            <a:off x="1160455" y="4125855"/>
            <a:ext cx="1994136" cy="584775"/>
          </a:xfrm>
          <a:prstGeom prst="rect">
            <a:avLst/>
          </a:prstGeom>
        </p:spPr>
        <p:txBody>
          <a:bodyPr wrap="none">
            <a:spAutoFit/>
          </a:bodyPr>
          <a:lstStyle/>
          <a:p>
            <a:pPr algn="ctr"/>
            <a:r>
              <a:rPr lang="en-US" sz="1600" b="0" i="0" dirty="0">
                <a:solidFill>
                  <a:schemeClr val="bg1"/>
                </a:solidFill>
                <a:effectLst/>
                <a:latin typeface="Roboto Slab"/>
              </a:rPr>
              <a:t>Sydney Harris</a:t>
            </a:r>
            <a:endParaRPr lang="en-US" sz="1600" dirty="0">
              <a:solidFill>
                <a:schemeClr val="bg1"/>
              </a:solidFill>
            </a:endParaRPr>
          </a:p>
          <a:p>
            <a:r>
              <a:rPr lang="en-US" sz="1600" dirty="0">
                <a:solidFill>
                  <a:schemeClr val="bg1"/>
                </a:solidFill>
              </a:rPr>
              <a:t>Spring 2022 Graduate</a:t>
            </a:r>
          </a:p>
        </p:txBody>
      </p:sp>
      <p:sp>
        <p:nvSpPr>
          <p:cNvPr id="6" name="Rectangle 5">
            <a:extLst>
              <a:ext uri="{FF2B5EF4-FFF2-40B4-BE49-F238E27FC236}">
                <a16:creationId xmlns:a16="http://schemas.microsoft.com/office/drawing/2014/main" id="{1F33DF08-443F-468B-8D80-DD1BBE8F29D0}"/>
              </a:ext>
            </a:extLst>
          </p:cNvPr>
          <p:cNvSpPr/>
          <p:nvPr/>
        </p:nvSpPr>
        <p:spPr>
          <a:xfrm>
            <a:off x="3352620" y="1942469"/>
            <a:ext cx="4572000" cy="1815882"/>
          </a:xfrm>
          <a:prstGeom prst="rect">
            <a:avLst/>
          </a:prstGeom>
        </p:spPr>
        <p:txBody>
          <a:bodyPr lIns="91440" tIns="45720" rIns="91440" bIns="45720" anchor="t">
            <a:spAutoFit/>
          </a:bodyPr>
          <a:lstStyle/>
          <a:p>
            <a:r>
              <a:rPr lang="en-US" sz="1600" b="0" i="1" dirty="0">
                <a:solidFill>
                  <a:schemeClr val="bg1"/>
                </a:solidFill>
                <a:effectLst/>
                <a:latin typeface="Open Sans"/>
                <a:ea typeface="Open Sans"/>
                <a:cs typeface="Open Sans"/>
              </a:rPr>
              <a:t>“Working as an assistant researcher for Dr. Ulmer, Dr. Zajac, and</a:t>
            </a:r>
            <a:r>
              <a:rPr lang="en-US" sz="1600" i="1" dirty="0">
                <a:solidFill>
                  <a:schemeClr val="bg1"/>
                </a:solidFill>
                <a:latin typeface="Open Sans"/>
                <a:ea typeface="Open Sans"/>
                <a:cs typeface="Open Sans"/>
              </a:rPr>
              <a:t> </a:t>
            </a:r>
            <a:r>
              <a:rPr lang="en-US" sz="1600" b="0" i="1" dirty="0">
                <a:solidFill>
                  <a:schemeClr val="bg1"/>
                </a:solidFill>
                <a:effectLst/>
                <a:latin typeface="Open Sans"/>
                <a:ea typeface="Open Sans"/>
                <a:cs typeface="Open Sans"/>
              </a:rPr>
              <a:t>the Criminal Justice Research Center has been an immensely academically enriching experience that I would recommend to any student with interest in real world application of Criminology and Criminal Law.”</a:t>
            </a:r>
            <a:endParaRPr lang="en-US" sz="1600" i="1" dirty="0">
              <a:solidFill>
                <a:schemeClr val="bg1"/>
              </a:solidFill>
              <a:latin typeface="Open Sans"/>
              <a:ea typeface="Open Sans"/>
              <a:cs typeface="Open Sans"/>
            </a:endParaRPr>
          </a:p>
        </p:txBody>
      </p:sp>
      <p:sp>
        <p:nvSpPr>
          <p:cNvPr id="8" name="Rectangle 7">
            <a:extLst>
              <a:ext uri="{FF2B5EF4-FFF2-40B4-BE49-F238E27FC236}">
                <a16:creationId xmlns:a16="http://schemas.microsoft.com/office/drawing/2014/main" id="{F71A709D-6ECF-4715-AB94-B39AEA06A573}"/>
              </a:ext>
            </a:extLst>
          </p:cNvPr>
          <p:cNvSpPr/>
          <p:nvPr/>
        </p:nvSpPr>
        <p:spPr>
          <a:xfrm>
            <a:off x="3935492" y="3758351"/>
            <a:ext cx="4572000" cy="2831544"/>
          </a:xfrm>
          <a:prstGeom prst="rect">
            <a:avLst/>
          </a:prstGeom>
        </p:spPr>
        <p:txBody>
          <a:bodyPr>
            <a:spAutoFit/>
          </a:bodyPr>
          <a:lstStyle/>
          <a:p>
            <a:pPr algn="just"/>
            <a:r>
              <a:rPr lang="en-US" sz="1600" b="0" i="1" dirty="0">
                <a:solidFill>
                  <a:schemeClr val="bg1"/>
                </a:solidFill>
                <a:effectLst/>
                <a:latin typeface="Open Sans" panose="020B0606030504020204" pitchFamily="34" charset="0"/>
              </a:rPr>
              <a:t>“I started this research as an undergrad, and it played a huge role in my overall reasonings for wishing to attend law school to obtain my J.D. I hope to use my J.D. to enable the much-needed change in our Criminal Justice System.</a:t>
            </a:r>
          </a:p>
          <a:p>
            <a:pPr algn="just"/>
            <a:r>
              <a:rPr lang="en-US" sz="1600" b="0" i="1" dirty="0">
                <a:solidFill>
                  <a:schemeClr val="bg1"/>
                </a:solidFill>
                <a:effectLst/>
                <a:latin typeface="Open Sans" panose="020B0606030504020204" pitchFamily="34" charset="0"/>
              </a:rPr>
              <a:t>It has been a blessing to be able to be a part of the projects I have worked on and be able to use them to spread awareness and advocate for Criminal Justice Reform as well as apply them to my future career goals.”</a:t>
            </a:r>
          </a:p>
          <a:p>
            <a:endParaRPr lang="en-US" i="1" dirty="0"/>
          </a:p>
        </p:txBody>
      </p:sp>
      <p:pic>
        <p:nvPicPr>
          <p:cNvPr id="10" name="Picture 9">
            <a:extLst>
              <a:ext uri="{FF2B5EF4-FFF2-40B4-BE49-F238E27FC236}">
                <a16:creationId xmlns:a16="http://schemas.microsoft.com/office/drawing/2014/main" id="{D6B6F6F1-1485-4A13-95D7-BCA92B78C9FD}"/>
              </a:ext>
            </a:extLst>
          </p:cNvPr>
          <p:cNvPicPr>
            <a:picLocks noChangeAspect="1"/>
          </p:cNvPicPr>
          <p:nvPr/>
        </p:nvPicPr>
        <p:blipFill>
          <a:blip r:embed="rId2"/>
          <a:stretch>
            <a:fillRect/>
          </a:stretch>
        </p:blipFill>
        <p:spPr>
          <a:xfrm>
            <a:off x="9384181" y="1124745"/>
            <a:ext cx="1298561" cy="566977"/>
          </a:xfrm>
          <a:prstGeom prst="rect">
            <a:avLst/>
          </a:prstGeom>
        </p:spPr>
      </p:pic>
      <p:pic>
        <p:nvPicPr>
          <p:cNvPr id="1026" name="Picture 2" descr="Sydney Harris">
            <a:extLst>
              <a:ext uri="{FF2B5EF4-FFF2-40B4-BE49-F238E27FC236}">
                <a16:creationId xmlns:a16="http://schemas.microsoft.com/office/drawing/2014/main" id="{28E9141E-E5CE-4049-97AB-8C9029D16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219" y="1690688"/>
            <a:ext cx="2373401" cy="23734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iffeny Ayoola">
            <a:extLst>
              <a:ext uri="{FF2B5EF4-FFF2-40B4-BE49-F238E27FC236}">
                <a16:creationId xmlns:a16="http://schemas.microsoft.com/office/drawing/2014/main" id="{FBE79FEE-E6D7-457E-B9CF-2187B8148A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381" y="3578578"/>
            <a:ext cx="2617658" cy="226410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59F3786-E43F-4252-8FA5-FDC5E3187348}"/>
              </a:ext>
            </a:extLst>
          </p:cNvPr>
          <p:cNvSpPr txBox="1"/>
          <p:nvPr/>
        </p:nvSpPr>
        <p:spPr>
          <a:xfrm>
            <a:off x="8692587" y="5972537"/>
            <a:ext cx="2443452" cy="615553"/>
          </a:xfrm>
          <a:prstGeom prst="rect">
            <a:avLst/>
          </a:prstGeom>
          <a:noFill/>
        </p:spPr>
        <p:txBody>
          <a:bodyPr wrap="square">
            <a:spAutoFit/>
          </a:bodyPr>
          <a:lstStyle/>
          <a:p>
            <a:pPr algn="l"/>
            <a:r>
              <a:rPr lang="en-US" b="0" i="0" dirty="0" err="1">
                <a:solidFill>
                  <a:schemeClr val="bg1"/>
                </a:solidFill>
                <a:effectLst/>
                <a:latin typeface="Roboto Slab"/>
              </a:rPr>
              <a:t>Tiffeny</a:t>
            </a:r>
            <a:r>
              <a:rPr lang="en-US" b="0" i="0" dirty="0">
                <a:solidFill>
                  <a:schemeClr val="bg1"/>
                </a:solidFill>
                <a:effectLst/>
                <a:latin typeface="Roboto Slab"/>
              </a:rPr>
              <a:t> </a:t>
            </a:r>
            <a:r>
              <a:rPr lang="en-US" b="0" i="0" dirty="0" err="1">
                <a:solidFill>
                  <a:schemeClr val="bg1"/>
                </a:solidFill>
                <a:effectLst/>
                <a:latin typeface="Roboto Slab"/>
              </a:rPr>
              <a:t>Ayoola</a:t>
            </a:r>
            <a:endParaRPr lang="en-US" b="0" i="0" dirty="0">
              <a:solidFill>
                <a:schemeClr val="bg1"/>
              </a:solidFill>
              <a:effectLst/>
              <a:latin typeface="Roboto Slab"/>
            </a:endParaRPr>
          </a:p>
          <a:p>
            <a:pPr algn="l"/>
            <a:r>
              <a:rPr lang="en-US" sz="1600" dirty="0">
                <a:solidFill>
                  <a:schemeClr val="bg1"/>
                </a:solidFill>
                <a:latin typeface="+mn-lt"/>
              </a:rPr>
              <a:t>Spring 2022 Graduate</a:t>
            </a:r>
            <a:endParaRPr lang="en-US" sz="1600" b="0" i="0" dirty="0">
              <a:solidFill>
                <a:schemeClr val="bg1"/>
              </a:solidFill>
              <a:effectLst/>
              <a:latin typeface="+mn-lt"/>
            </a:endParaRPr>
          </a:p>
        </p:txBody>
      </p:sp>
    </p:spTree>
    <p:extLst>
      <p:ext uri="{BB962C8B-B14F-4D97-AF65-F5344CB8AC3E}">
        <p14:creationId xmlns:p14="http://schemas.microsoft.com/office/powerpoint/2010/main" val="2514076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2CA4B-388C-48BA-9059-8E20FE3E57C0}"/>
              </a:ext>
            </a:extLst>
          </p:cNvPr>
          <p:cNvSpPr>
            <a:spLocks noGrp="1"/>
          </p:cNvSpPr>
          <p:nvPr>
            <p:ph type="title"/>
          </p:nvPr>
        </p:nvSpPr>
        <p:spPr>
          <a:xfrm>
            <a:off x="1388533" y="711200"/>
            <a:ext cx="4893377" cy="5542844"/>
          </a:xfrm>
        </p:spPr>
        <p:txBody>
          <a:bodyPr vert="horz" wrap="square" lIns="91440" tIns="45720" rIns="91440" bIns="45720" numCol="1" rtlCol="0" anchor="b" anchorCtr="0" compatLnSpc="1">
            <a:prstTxWarp prst="textNoShape">
              <a:avLst/>
            </a:prstTxWarp>
            <a:noAutofit/>
          </a:bodyPr>
          <a:lstStyle/>
          <a:p>
            <a:pPr algn="just"/>
            <a:r>
              <a:rPr lang="en-US" sz="1800" dirty="0">
                <a:solidFill>
                  <a:schemeClr val="bg1"/>
                </a:solidFill>
              </a:rPr>
              <a:t>The Criminal Justice Career Expo took place on October 4th in the HUB-Robeson Center’s Heritage Hall. Nearly 40 agencies and vendors meet with 321 students. Vendors who arrived early to set up found a line of eager students attend. Over half of the students were from criminology with many of their professors coming to see the packed room.</a:t>
            </a:r>
            <a:br>
              <a:rPr lang="en-US" sz="1800" dirty="0">
                <a:solidFill>
                  <a:schemeClr val="bg1"/>
                </a:solidFill>
              </a:rPr>
            </a:br>
            <a:br>
              <a:rPr lang="en-US" sz="1800" dirty="0">
                <a:solidFill>
                  <a:schemeClr val="bg1"/>
                </a:solidFill>
              </a:rPr>
            </a:br>
            <a:br>
              <a:rPr lang="en-US" sz="1800" dirty="0">
                <a:solidFill>
                  <a:schemeClr val="bg1"/>
                </a:solidFill>
              </a:rPr>
            </a:br>
            <a:r>
              <a:rPr lang="en-US" sz="1800" dirty="0">
                <a:solidFill>
                  <a:schemeClr val="bg1"/>
                </a:solidFill>
              </a:rPr>
              <a:t>The strong collaboration across Penn State coupled with our champion faculty was evident in our high attendance of 321 students, 63% College of the Liberal Arts, 19% Eberly College of Science, and 5% College of Information Science and Technology. Forensic Science Program Director Dr. Jason Brooks was a champion faculty member who heavily promoted the expo in Eberly College of Science. Student majors were comprised of: 52% criminology, 18% Liberal Arts and 13% forensics science. </a:t>
            </a:r>
            <a:br>
              <a:rPr lang="en-US" sz="1800" dirty="0">
                <a:solidFill>
                  <a:schemeClr val="bg1"/>
                </a:solidFill>
              </a:rPr>
            </a:br>
            <a:endParaRPr lang="en-US" sz="1800" dirty="0">
              <a:solidFill>
                <a:schemeClr val="bg1"/>
              </a:solidFill>
              <a:highlight>
                <a:srgbClr val="FFFF00"/>
              </a:highlight>
            </a:endParaRPr>
          </a:p>
        </p:txBody>
      </p:sp>
      <p:pic>
        <p:nvPicPr>
          <p:cNvPr id="12" name="Picture 11" descr="Graphical user interface, text, chat or text message&#10;&#10;Description automatically generated">
            <a:extLst>
              <a:ext uri="{FF2B5EF4-FFF2-40B4-BE49-F238E27FC236}">
                <a16:creationId xmlns:a16="http://schemas.microsoft.com/office/drawing/2014/main" id="{A21C4D64-6CDA-47D8-B53C-A71862EF11C2}"/>
              </a:ext>
            </a:extLst>
          </p:cNvPr>
          <p:cNvPicPr>
            <a:picLocks noChangeAspect="1"/>
          </p:cNvPicPr>
          <p:nvPr/>
        </p:nvPicPr>
        <p:blipFill>
          <a:blip r:embed="rId2"/>
          <a:stretch>
            <a:fillRect/>
          </a:stretch>
        </p:blipFill>
        <p:spPr>
          <a:xfrm>
            <a:off x="6645691" y="127637"/>
            <a:ext cx="4893377" cy="6408630"/>
          </a:xfrm>
          <a:prstGeom prst="rect">
            <a:avLst/>
          </a:prstGeom>
        </p:spPr>
      </p:pic>
    </p:spTree>
    <p:extLst>
      <p:ext uri="{BB962C8B-B14F-4D97-AF65-F5344CB8AC3E}">
        <p14:creationId xmlns:p14="http://schemas.microsoft.com/office/powerpoint/2010/main" val="1542525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7F8008-E9CE-440A-804A-022BFCE314C5}"/>
              </a:ext>
            </a:extLst>
          </p:cNvPr>
          <p:cNvSpPr>
            <a:spLocks noGrp="1"/>
          </p:cNvSpPr>
          <p:nvPr>
            <p:ph type="title"/>
          </p:nvPr>
        </p:nvSpPr>
        <p:spPr/>
        <p:txBody>
          <a:bodyPr/>
          <a:lstStyle/>
          <a:p>
            <a:r>
              <a:rPr lang="en-US" dirty="0">
                <a:solidFill>
                  <a:schemeClr val="bg1"/>
                </a:solidFill>
              </a:rPr>
              <a:t>Fall Career Expo</a:t>
            </a:r>
          </a:p>
        </p:txBody>
      </p:sp>
      <p:sp>
        <p:nvSpPr>
          <p:cNvPr id="6" name="Content Placeholder 5">
            <a:extLst>
              <a:ext uri="{FF2B5EF4-FFF2-40B4-BE49-F238E27FC236}">
                <a16:creationId xmlns:a16="http://schemas.microsoft.com/office/drawing/2014/main" id="{00096BD4-8D29-420A-AABC-E077B6C74ECB}"/>
              </a:ext>
            </a:extLst>
          </p:cNvPr>
          <p:cNvSpPr>
            <a:spLocks noGrp="1"/>
          </p:cNvSpPr>
          <p:nvPr>
            <p:ph idx="1"/>
          </p:nvPr>
        </p:nvSpPr>
        <p:spPr>
          <a:xfrm>
            <a:off x="666045" y="1806223"/>
            <a:ext cx="11232444" cy="4018844"/>
          </a:xfrm>
        </p:spPr>
        <p:txBody>
          <a:bodyPr/>
          <a:lstStyle/>
          <a:p>
            <a:pPr algn="just"/>
            <a:r>
              <a:rPr lang="en-US" sz="2000" dirty="0">
                <a:solidFill>
                  <a:schemeClr val="bg1"/>
                </a:solidFill>
              </a:rPr>
              <a:t>Walking into Heritage Hall, the view was of Federal, State, and local uniformed law enforcement, lawyers from county courts, and county human resources throughout the state. Long lines formed at NCIS (Naval Criminal Investigative Service), DEA, and FBI with at times 10 to 18 students deep.</a:t>
            </a:r>
            <a:endParaRPr lang="en-US"/>
          </a:p>
          <a:p>
            <a:pPr algn="just"/>
            <a:endParaRPr lang="en-US" sz="2000" dirty="0">
              <a:solidFill>
                <a:schemeClr val="bg1"/>
              </a:solidFill>
              <a:cs typeface="Calibri" panose="020F0502020204030204"/>
            </a:endParaRPr>
          </a:p>
          <a:p>
            <a:pPr algn="just"/>
            <a:r>
              <a:rPr lang="en-US" sz="2000" dirty="0">
                <a:solidFill>
                  <a:schemeClr val="bg1"/>
                </a:solidFill>
              </a:rPr>
              <a:t>Representatives from several county criminal justice agencies commented on the interest at their tables and the well prepared and professional attire, noting that this was “very rare, and very impressive!” Some counties had as many as four tables with recruiters from multiple agencies.</a:t>
            </a:r>
            <a:endParaRPr lang="en-US" sz="2000" dirty="0">
              <a:solidFill>
                <a:schemeClr val="bg1"/>
              </a:solidFill>
              <a:cs typeface="Calibri" panose="020F0502020204030204"/>
            </a:endParaRPr>
          </a:p>
          <a:p>
            <a:pPr marL="0" indent="0" algn="just">
              <a:buNone/>
            </a:pPr>
            <a:endParaRPr lang="en-US" sz="2000" dirty="0">
              <a:solidFill>
                <a:schemeClr val="bg1"/>
              </a:solidFill>
              <a:cs typeface="Calibri" panose="020F0502020204030204"/>
            </a:endParaRPr>
          </a:p>
          <a:p>
            <a:pPr algn="just"/>
            <a:r>
              <a:rPr lang="en-US" sz="2000" dirty="0">
                <a:solidFill>
                  <a:schemeClr val="bg1"/>
                </a:solidFill>
              </a:rPr>
              <a:t>As the afternoon wrapped up, employers told CJRC staff this was by far the best career fair they had registered for in three years. The recruiters stated that our expo had many candidates in their specific field and produced many applications for their positions. All agencies and vendors said they were looking forward to fall 2023 and would be encouraging friends and colleagues in criminal justice to participate.</a:t>
            </a:r>
            <a:endParaRPr lang="en-US" sz="2000" dirty="0">
              <a:solidFill>
                <a:schemeClr val="bg1"/>
              </a:solidFill>
              <a:cs typeface="Calibri" panose="020F0502020204030204"/>
            </a:endParaRPr>
          </a:p>
        </p:txBody>
      </p:sp>
    </p:spTree>
    <p:extLst>
      <p:ext uri="{BB962C8B-B14F-4D97-AF65-F5344CB8AC3E}">
        <p14:creationId xmlns:p14="http://schemas.microsoft.com/office/powerpoint/2010/main" val="3815077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50216D29-F0B6-4DB4-B7E4-73541B34435E}"/>
              </a:ext>
            </a:extLst>
          </p:cNvPr>
          <p:cNvSpPr>
            <a:spLocks noGrp="1"/>
          </p:cNvSpPr>
          <p:nvPr>
            <p:ph type="title"/>
          </p:nvPr>
        </p:nvSpPr>
        <p:spPr>
          <a:xfrm>
            <a:off x="838200" y="-21167"/>
            <a:ext cx="10515600" cy="1325563"/>
          </a:xfrm>
        </p:spPr>
        <p:txBody>
          <a:bodyPr/>
          <a:lstStyle/>
          <a:p>
            <a:pPr eaLnBrk="1" hangingPunct="1"/>
            <a:r>
              <a:rPr lang="en-US" altLang="en-US">
                <a:solidFill>
                  <a:schemeClr val="bg2"/>
                </a:solidFill>
                <a:latin typeface="Times New Roman" panose="02020603050405020304" pitchFamily="18" charset="0"/>
                <a:cs typeface="Times New Roman" panose="02020603050405020304" pitchFamily="18" charset="0"/>
              </a:rPr>
              <a:t>The Center’s Mission, est. 2009</a:t>
            </a:r>
          </a:p>
        </p:txBody>
      </p:sp>
      <p:sp>
        <p:nvSpPr>
          <p:cNvPr id="22" name="Content Placeholder 21">
            <a:extLst>
              <a:ext uri="{FF2B5EF4-FFF2-40B4-BE49-F238E27FC236}">
                <a16:creationId xmlns:a16="http://schemas.microsoft.com/office/drawing/2014/main" id="{D3881C17-8797-4212-8E37-B3BC63748912}"/>
              </a:ext>
            </a:extLst>
          </p:cNvPr>
          <p:cNvSpPr>
            <a:spLocks noGrp="1"/>
          </p:cNvSpPr>
          <p:nvPr>
            <p:ph idx="1"/>
          </p:nvPr>
        </p:nvSpPr>
        <p:spPr>
          <a:xfrm>
            <a:off x="838200" y="1096053"/>
            <a:ext cx="10515600" cy="3191643"/>
          </a:xfrm>
        </p:spPr>
        <p:txBody>
          <a:bodyPr>
            <a:spAutoFit/>
          </a:bodyPr>
          <a:lstStyle/>
          <a:p>
            <a:pPr marL="0" indent="0">
              <a:buNone/>
              <a:defRPr/>
            </a:pPr>
            <a:r>
              <a:rPr lang="en-US" i="1" dirty="0">
                <a:solidFill>
                  <a:schemeClr val="bg1"/>
                </a:solidFill>
                <a:ea typeface="Calibri" panose="020F0502020204030204" pitchFamily="34" charset="0"/>
              </a:rPr>
              <a:t>The Penn State Criminal Justice Research Center: </a:t>
            </a:r>
          </a:p>
          <a:p>
            <a:pPr marL="514350" indent="-514350">
              <a:buAutoNum type="arabicParenBoth"/>
              <a:defRPr/>
            </a:pPr>
            <a:r>
              <a:rPr lang="en-US" i="1" u="sng" dirty="0">
                <a:solidFill>
                  <a:schemeClr val="bg1"/>
                </a:solidFill>
                <a:ea typeface="Calibri" panose="020F0502020204030204" pitchFamily="34" charset="0"/>
              </a:rPr>
              <a:t>bridges the gap between research and practice</a:t>
            </a:r>
            <a:r>
              <a:rPr lang="en-US" i="1" dirty="0">
                <a:solidFill>
                  <a:schemeClr val="bg1"/>
                </a:solidFill>
                <a:ea typeface="Calibri" panose="020F0502020204030204" pitchFamily="34" charset="0"/>
              </a:rPr>
              <a:t>, </a:t>
            </a:r>
          </a:p>
          <a:p>
            <a:pPr marL="514350" indent="-514350">
              <a:buAutoNum type="arabicParenBoth"/>
              <a:defRPr/>
            </a:pPr>
            <a:r>
              <a:rPr lang="en-US" i="1" u="sng" dirty="0">
                <a:solidFill>
                  <a:schemeClr val="bg1"/>
                </a:solidFill>
                <a:ea typeface="Calibri" panose="020F0502020204030204" pitchFamily="34" charset="0"/>
              </a:rPr>
              <a:t>fosters a rigorous research agenda</a:t>
            </a:r>
            <a:r>
              <a:rPr lang="en-US" i="1" dirty="0">
                <a:solidFill>
                  <a:schemeClr val="bg1"/>
                </a:solidFill>
                <a:ea typeface="Calibri" panose="020F0502020204030204" pitchFamily="34" charset="0"/>
              </a:rPr>
              <a:t> that advances criminological theory and criminal justice policy, and  </a:t>
            </a:r>
          </a:p>
          <a:p>
            <a:pPr marL="514350" indent="-514350">
              <a:buAutoNum type="arabicParenBoth"/>
              <a:defRPr/>
            </a:pPr>
            <a:r>
              <a:rPr lang="en-US" i="1" u="sng" dirty="0">
                <a:solidFill>
                  <a:schemeClr val="bg1"/>
                </a:solidFill>
                <a:ea typeface="Calibri" panose="020F0502020204030204" pitchFamily="34" charset="0"/>
              </a:rPr>
              <a:t>transfers criminological knowledge into the practitioner and policy communities</a:t>
            </a:r>
            <a:r>
              <a:rPr lang="en-US" i="1" dirty="0">
                <a:solidFill>
                  <a:schemeClr val="bg1"/>
                </a:solidFill>
                <a:ea typeface="Calibri" panose="020F0502020204030204" pitchFamily="34" charset="0"/>
              </a:rPr>
              <a:t>.</a:t>
            </a:r>
          </a:p>
          <a:p>
            <a:pPr>
              <a:spcBef>
                <a:spcPts val="0"/>
              </a:spcBef>
              <a:defRPr/>
            </a:pPr>
            <a:endParaRPr lang="en-US" i="1"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CB0E3-B5EF-B607-1282-7041D95042E9}"/>
              </a:ext>
            </a:extLst>
          </p:cNvPr>
          <p:cNvSpPr>
            <a:spLocks noGrp="1"/>
          </p:cNvSpPr>
          <p:nvPr>
            <p:ph type="title"/>
          </p:nvPr>
        </p:nvSpPr>
        <p:spPr/>
        <p:txBody>
          <a:bodyPr/>
          <a:lstStyle/>
          <a:p>
            <a:r>
              <a:rPr lang="en-US" dirty="0">
                <a:solidFill>
                  <a:schemeClr val="bg1"/>
                </a:solidFill>
              </a:rPr>
              <a:t>The Center:</a:t>
            </a:r>
          </a:p>
        </p:txBody>
      </p:sp>
      <p:sp>
        <p:nvSpPr>
          <p:cNvPr id="3" name="Content Placeholder 2">
            <a:extLst>
              <a:ext uri="{FF2B5EF4-FFF2-40B4-BE49-F238E27FC236}">
                <a16:creationId xmlns:a16="http://schemas.microsoft.com/office/drawing/2014/main" id="{7C21AB5C-3A7F-1E64-300A-9EA375E86F5B}"/>
              </a:ext>
            </a:extLst>
          </p:cNvPr>
          <p:cNvSpPr>
            <a:spLocks noGrp="1"/>
          </p:cNvSpPr>
          <p:nvPr>
            <p:ph idx="1"/>
          </p:nvPr>
        </p:nvSpPr>
        <p:spPr/>
        <p:txBody>
          <a:bodyPr/>
          <a:lstStyle/>
          <a:p>
            <a:pPr marL="342900" indent="-342900">
              <a:spcBef>
                <a:spcPts val="600"/>
              </a:spcBef>
              <a:defRPr/>
            </a:pPr>
            <a:r>
              <a:rPr lang="en-US" dirty="0">
                <a:solidFill>
                  <a:schemeClr val="bg1"/>
                </a:solidFill>
              </a:rPr>
              <a:t>Is located within the PSU College of the Liberal Arts</a:t>
            </a:r>
          </a:p>
          <a:p>
            <a:pPr marL="342900" indent="-342900">
              <a:spcBef>
                <a:spcPts val="600"/>
              </a:spcBef>
              <a:defRPr/>
            </a:pPr>
            <a:r>
              <a:rPr lang="en-US" dirty="0">
                <a:solidFill>
                  <a:schemeClr val="bg1"/>
                </a:solidFill>
              </a:rPr>
              <a:t>Supports faculty, graduate, and undergraduate research</a:t>
            </a:r>
          </a:p>
          <a:p>
            <a:pPr marL="342900" indent="-342900">
              <a:spcBef>
                <a:spcPts val="600"/>
              </a:spcBef>
              <a:defRPr/>
            </a:pPr>
            <a:r>
              <a:rPr lang="en-US" dirty="0">
                <a:solidFill>
                  <a:schemeClr val="bg1"/>
                </a:solidFill>
              </a:rPr>
              <a:t>Connects scholars to agency partners and vice versa</a:t>
            </a:r>
          </a:p>
          <a:p>
            <a:pPr marL="342900" indent="-342900">
              <a:spcBef>
                <a:spcPts val="600"/>
              </a:spcBef>
              <a:defRPr/>
            </a:pPr>
            <a:r>
              <a:rPr lang="en-US" dirty="0">
                <a:solidFill>
                  <a:schemeClr val="bg1"/>
                </a:solidFill>
              </a:rPr>
              <a:t>Supports undergrad student enrichment (internships, research, and employment opportunities)</a:t>
            </a:r>
          </a:p>
          <a:p>
            <a:r>
              <a:rPr lang="en-US" dirty="0">
                <a:solidFill>
                  <a:schemeClr val="bg1"/>
                </a:solidFill>
              </a:rPr>
              <a:t>Center funding comes from:</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College of Liberal Arts (general budget)</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External grant support</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MOU with PA Sentencing Commission</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prstClr val="white"/>
                </a:solidFill>
                <a:latin typeface="Trebuchet MS" panose="020B0603020202020204"/>
              </a:rPr>
              <a:t>Postdoc funding from PADOC</a:t>
            </a: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SSRI/CCSA support</a:t>
            </a:r>
          </a:p>
          <a:p>
            <a:pPr lvl="1"/>
            <a:endParaRPr lang="en-US" dirty="0">
              <a:solidFill>
                <a:schemeClr val="bg1"/>
              </a:solidFill>
            </a:endParaRPr>
          </a:p>
          <a:p>
            <a:endParaRPr lang="en-US" dirty="0"/>
          </a:p>
        </p:txBody>
      </p:sp>
    </p:spTree>
    <p:extLst>
      <p:ext uri="{BB962C8B-B14F-4D97-AF65-F5344CB8AC3E}">
        <p14:creationId xmlns:p14="http://schemas.microsoft.com/office/powerpoint/2010/main" val="519360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CA68791F-0019-44AF-9F17-F431AB3D9F50}"/>
              </a:ext>
            </a:extLst>
          </p:cNvPr>
          <p:cNvSpPr>
            <a:spLocks noGrp="1"/>
          </p:cNvSpPr>
          <p:nvPr>
            <p:ph type="title"/>
          </p:nvPr>
        </p:nvSpPr>
        <p:spPr/>
        <p:txBody>
          <a:bodyPr/>
          <a:lstStyle/>
          <a:p>
            <a:pPr eaLnBrk="1" hangingPunct="1"/>
            <a:r>
              <a:rPr lang="en-US" altLang="en-US">
                <a:solidFill>
                  <a:schemeClr val="bg2"/>
                </a:solidFill>
                <a:latin typeface="Times New Roman" panose="02020603050405020304" pitchFamily="18" charset="0"/>
                <a:cs typeface="Times New Roman" panose="02020603050405020304" pitchFamily="18" charset="0"/>
              </a:rPr>
              <a:t>Connecting the Criminal Justice Community</a:t>
            </a:r>
          </a:p>
        </p:txBody>
      </p:sp>
      <p:sp>
        <p:nvSpPr>
          <p:cNvPr id="4" name="Oval 3">
            <a:extLst>
              <a:ext uri="{FF2B5EF4-FFF2-40B4-BE49-F238E27FC236}">
                <a16:creationId xmlns:a16="http://schemas.microsoft.com/office/drawing/2014/main" id="{9241844B-8077-411F-8796-A97E28C9326A}"/>
              </a:ext>
            </a:extLst>
          </p:cNvPr>
          <p:cNvSpPr/>
          <p:nvPr/>
        </p:nvSpPr>
        <p:spPr>
          <a:xfrm>
            <a:off x="4525963" y="3278188"/>
            <a:ext cx="3751262" cy="1081087"/>
          </a:xfrm>
          <a:prstGeom prst="ellipse">
            <a:avLst/>
          </a:prstGeom>
          <a:effectLst>
            <a:outerShdw blurRad="63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a:latin typeface="+mj-lt"/>
              </a:rPr>
              <a:t>Criminal Justice Research Center</a:t>
            </a:r>
          </a:p>
        </p:txBody>
      </p:sp>
      <p:sp>
        <p:nvSpPr>
          <p:cNvPr id="5" name="Oval 4">
            <a:extLst>
              <a:ext uri="{FF2B5EF4-FFF2-40B4-BE49-F238E27FC236}">
                <a16:creationId xmlns:a16="http://schemas.microsoft.com/office/drawing/2014/main" id="{BE07B697-C578-472C-BC63-B8D97E978788}"/>
              </a:ext>
            </a:extLst>
          </p:cNvPr>
          <p:cNvSpPr/>
          <p:nvPr/>
        </p:nvSpPr>
        <p:spPr>
          <a:xfrm>
            <a:off x="2222500" y="1746250"/>
            <a:ext cx="2376488" cy="936625"/>
          </a:xfrm>
          <a:prstGeom prst="ellipse">
            <a:avLst/>
          </a:prstGeom>
          <a:effectLst>
            <a:outerShdw blurRad="50800" dist="38100" dir="2700000" sx="105000" sy="10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a:latin typeface="+mj-lt"/>
              </a:rPr>
              <a:t>Agency Partners</a:t>
            </a:r>
          </a:p>
        </p:txBody>
      </p:sp>
      <p:sp>
        <p:nvSpPr>
          <p:cNvPr id="6" name="Oval 5">
            <a:extLst>
              <a:ext uri="{FF2B5EF4-FFF2-40B4-BE49-F238E27FC236}">
                <a16:creationId xmlns:a16="http://schemas.microsoft.com/office/drawing/2014/main" id="{47DB4982-7245-4A05-85B9-1C563BC833E6}"/>
              </a:ext>
            </a:extLst>
          </p:cNvPr>
          <p:cNvSpPr/>
          <p:nvPr/>
        </p:nvSpPr>
        <p:spPr>
          <a:xfrm>
            <a:off x="5213350" y="1722438"/>
            <a:ext cx="2376488" cy="936625"/>
          </a:xfrm>
          <a:prstGeom prst="ellipse">
            <a:avLst/>
          </a:prstGeom>
          <a:effectLst>
            <a:outerShdw blurRad="50800" dist="38100" dir="5400000" sx="105000" sy="10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a:latin typeface="+mj-lt"/>
              </a:rPr>
              <a:t>Community/Alumni</a:t>
            </a:r>
          </a:p>
        </p:txBody>
      </p:sp>
      <p:sp>
        <p:nvSpPr>
          <p:cNvPr id="7" name="Oval 6">
            <a:extLst>
              <a:ext uri="{FF2B5EF4-FFF2-40B4-BE49-F238E27FC236}">
                <a16:creationId xmlns:a16="http://schemas.microsoft.com/office/drawing/2014/main" id="{084C0B6D-418B-4D16-B36E-51260FC93FE7}"/>
              </a:ext>
            </a:extLst>
          </p:cNvPr>
          <p:cNvSpPr/>
          <p:nvPr/>
        </p:nvSpPr>
        <p:spPr>
          <a:xfrm>
            <a:off x="8129588" y="1749425"/>
            <a:ext cx="2376487" cy="936625"/>
          </a:xfrm>
          <a:prstGeom prst="ellipse">
            <a:avLst/>
          </a:prstGeom>
          <a:effectLst>
            <a:outerShdw blurRad="50800" dist="38100" dir="81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a:latin typeface="+mj-lt"/>
              </a:rPr>
              <a:t>Academic</a:t>
            </a:r>
          </a:p>
          <a:p>
            <a:pPr algn="ctr">
              <a:defRPr/>
            </a:pPr>
            <a:r>
              <a:rPr lang="en-US" sz="2400">
                <a:latin typeface="+mj-lt"/>
              </a:rPr>
              <a:t>Discipline</a:t>
            </a:r>
          </a:p>
        </p:txBody>
      </p:sp>
      <p:sp>
        <p:nvSpPr>
          <p:cNvPr id="8" name="Oval 7">
            <a:extLst>
              <a:ext uri="{FF2B5EF4-FFF2-40B4-BE49-F238E27FC236}">
                <a16:creationId xmlns:a16="http://schemas.microsoft.com/office/drawing/2014/main" id="{01557D47-0CC8-47E2-8918-8E3ED7707A87}"/>
              </a:ext>
            </a:extLst>
          </p:cNvPr>
          <p:cNvSpPr/>
          <p:nvPr/>
        </p:nvSpPr>
        <p:spPr>
          <a:xfrm>
            <a:off x="2222500" y="4840288"/>
            <a:ext cx="2376488" cy="936625"/>
          </a:xfrm>
          <a:prstGeom prst="ellipse">
            <a:avLst/>
          </a:prstGeom>
          <a:effectLst>
            <a:outerShdw blurRad="50800" dist="38100" dir="18900000" sx="105000" sy="105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a:latin typeface="+mj-lt"/>
              </a:rPr>
              <a:t>Faculty</a:t>
            </a:r>
          </a:p>
        </p:txBody>
      </p:sp>
      <p:sp>
        <p:nvSpPr>
          <p:cNvPr id="9" name="Oval 8">
            <a:extLst>
              <a:ext uri="{FF2B5EF4-FFF2-40B4-BE49-F238E27FC236}">
                <a16:creationId xmlns:a16="http://schemas.microsoft.com/office/drawing/2014/main" id="{9D2B3F8F-6D37-4478-8ACF-FC33DA1E69B4}"/>
              </a:ext>
            </a:extLst>
          </p:cNvPr>
          <p:cNvSpPr/>
          <p:nvPr/>
        </p:nvSpPr>
        <p:spPr>
          <a:xfrm>
            <a:off x="5207000" y="4883150"/>
            <a:ext cx="2376488" cy="936625"/>
          </a:xfrm>
          <a:prstGeom prst="ellipse">
            <a:avLst/>
          </a:prstGeom>
          <a:effectLst>
            <a:outerShdw blurRad="50800" dist="38100" dir="16200000" sx="105000" sy="105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a:latin typeface="+mj-lt"/>
              </a:rPr>
              <a:t>Graduate Students</a:t>
            </a:r>
          </a:p>
        </p:txBody>
      </p:sp>
      <p:sp>
        <p:nvSpPr>
          <p:cNvPr id="10" name="Oval 9">
            <a:extLst>
              <a:ext uri="{FF2B5EF4-FFF2-40B4-BE49-F238E27FC236}">
                <a16:creationId xmlns:a16="http://schemas.microsoft.com/office/drawing/2014/main" id="{B7C60721-4470-4C18-BAC9-F59C25C2BB37}"/>
              </a:ext>
            </a:extLst>
          </p:cNvPr>
          <p:cNvSpPr/>
          <p:nvPr/>
        </p:nvSpPr>
        <p:spPr>
          <a:xfrm>
            <a:off x="7897813" y="4862513"/>
            <a:ext cx="2608262" cy="935037"/>
          </a:xfrm>
          <a:prstGeom prst="ellipse">
            <a:avLst/>
          </a:prstGeom>
          <a:effectLst>
            <a:outerShdw blurRad="50800" dist="38100" dir="13500000" sx="105000" sy="105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atin typeface="+mj-lt"/>
              </a:rPr>
              <a:t>Criminology Undergraduates</a:t>
            </a:r>
          </a:p>
        </p:txBody>
      </p:sp>
      <p:cxnSp>
        <p:nvCxnSpPr>
          <p:cNvPr id="11" name="Straight Arrow Connector 10">
            <a:extLst>
              <a:ext uri="{FF2B5EF4-FFF2-40B4-BE49-F238E27FC236}">
                <a16:creationId xmlns:a16="http://schemas.microsoft.com/office/drawing/2014/main" id="{C944AB34-7920-44A2-BC92-95A2CF210A73}"/>
              </a:ext>
            </a:extLst>
          </p:cNvPr>
          <p:cNvCxnSpPr>
            <a:stCxn id="5" idx="5"/>
            <a:endCxn id="4" idx="1"/>
          </p:cNvCxnSpPr>
          <p:nvPr/>
        </p:nvCxnSpPr>
        <p:spPr>
          <a:xfrm>
            <a:off x="4249738" y="2544763"/>
            <a:ext cx="825500" cy="892175"/>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A0574D2-E9DA-4967-9365-01737CC54A79}"/>
              </a:ext>
            </a:extLst>
          </p:cNvPr>
          <p:cNvCxnSpPr>
            <a:stCxn id="6" idx="4"/>
            <a:endCxn id="4" idx="0"/>
          </p:cNvCxnSpPr>
          <p:nvPr/>
        </p:nvCxnSpPr>
        <p:spPr>
          <a:xfrm>
            <a:off x="6402388" y="2659063"/>
            <a:ext cx="0" cy="619125"/>
          </a:xfrm>
          <a:prstGeom prst="straightConnector1">
            <a:avLst/>
          </a:prstGeom>
          <a:ln w="41275">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9CBE259-2228-4812-94EB-61D2B4736BC8}"/>
              </a:ext>
            </a:extLst>
          </p:cNvPr>
          <p:cNvCxnSpPr>
            <a:stCxn id="7" idx="3"/>
            <a:endCxn id="4" idx="7"/>
          </p:cNvCxnSpPr>
          <p:nvPr/>
        </p:nvCxnSpPr>
        <p:spPr>
          <a:xfrm flipH="1">
            <a:off x="7727950" y="2547938"/>
            <a:ext cx="750888" cy="889000"/>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77E7CB9-ED7A-4AB5-BEA4-517DA7C6DAF8}"/>
              </a:ext>
            </a:extLst>
          </p:cNvPr>
          <p:cNvCxnSpPr>
            <a:stCxn id="8" idx="7"/>
            <a:endCxn id="4" idx="3"/>
          </p:cNvCxnSpPr>
          <p:nvPr/>
        </p:nvCxnSpPr>
        <p:spPr>
          <a:xfrm flipV="1">
            <a:off x="4249738" y="4200525"/>
            <a:ext cx="825500" cy="777875"/>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947D85D-946D-4240-8B7B-2722F8065B9D}"/>
              </a:ext>
            </a:extLst>
          </p:cNvPr>
          <p:cNvCxnSpPr>
            <a:stCxn id="9" idx="0"/>
            <a:endCxn id="4" idx="4"/>
          </p:cNvCxnSpPr>
          <p:nvPr/>
        </p:nvCxnSpPr>
        <p:spPr>
          <a:xfrm flipV="1">
            <a:off x="6394450" y="4359275"/>
            <a:ext cx="7938" cy="523875"/>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D2E8CF2-DDF3-48D8-87F2-416530D30C2F}"/>
              </a:ext>
            </a:extLst>
          </p:cNvPr>
          <p:cNvCxnSpPr>
            <a:stCxn id="10" idx="1"/>
            <a:endCxn id="4" idx="5"/>
          </p:cNvCxnSpPr>
          <p:nvPr/>
        </p:nvCxnSpPr>
        <p:spPr>
          <a:xfrm flipH="1" flipV="1">
            <a:off x="7727950" y="4200525"/>
            <a:ext cx="550863" cy="798513"/>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20768B3-F240-4ECE-8751-5BD34DC63F48}"/>
              </a:ext>
            </a:extLst>
          </p:cNvPr>
          <p:cNvCxnSpPr>
            <a:stCxn id="4" idx="2"/>
          </p:cNvCxnSpPr>
          <p:nvPr/>
        </p:nvCxnSpPr>
        <p:spPr>
          <a:xfrm flipH="1">
            <a:off x="1285875" y="3817938"/>
            <a:ext cx="3240088" cy="28575"/>
          </a:xfrm>
          <a:prstGeom prst="line">
            <a:avLst/>
          </a:prstGeom>
          <a:ln w="1270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15C9BF-6B46-4322-B9DD-8B395E9160B1}"/>
              </a:ext>
            </a:extLst>
          </p:cNvPr>
          <p:cNvCxnSpPr/>
          <p:nvPr/>
        </p:nvCxnSpPr>
        <p:spPr>
          <a:xfrm flipH="1">
            <a:off x="8278813" y="3776663"/>
            <a:ext cx="3240087" cy="28575"/>
          </a:xfrm>
          <a:prstGeom prst="line">
            <a:avLst/>
          </a:prstGeom>
          <a:ln w="1270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7186" name="TextBox 17">
            <a:extLst>
              <a:ext uri="{FF2B5EF4-FFF2-40B4-BE49-F238E27FC236}">
                <a16:creationId xmlns:a16="http://schemas.microsoft.com/office/drawing/2014/main" id="{0ADF2BE4-13D3-4306-874F-7EE6D4434E40}"/>
              </a:ext>
            </a:extLst>
          </p:cNvPr>
          <p:cNvSpPr txBox="1">
            <a:spLocks noChangeArrowheads="1"/>
          </p:cNvSpPr>
          <p:nvPr/>
        </p:nvSpPr>
        <p:spPr bwMode="auto">
          <a:xfrm>
            <a:off x="1285875" y="3519488"/>
            <a:ext cx="1627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solidFill>
                  <a:schemeClr val="bg1"/>
                </a:solidFill>
              </a:rPr>
              <a:t>External to PSU</a:t>
            </a:r>
          </a:p>
          <a:p>
            <a:pPr>
              <a:lnSpc>
                <a:spcPct val="100000"/>
              </a:lnSpc>
              <a:spcBef>
                <a:spcPct val="0"/>
              </a:spcBef>
              <a:buFontTx/>
              <a:buNone/>
            </a:pPr>
            <a:r>
              <a:rPr lang="en-US" altLang="en-US" sz="1800">
                <a:solidFill>
                  <a:schemeClr val="bg1"/>
                </a:solidFill>
              </a:rPr>
              <a:t>Internal to PSU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0C1F44E-90E1-469A-8209-BB093BC5D8EF}"/>
              </a:ext>
            </a:extLst>
          </p:cNvPr>
          <p:cNvSpPr>
            <a:spLocks noGrp="1"/>
          </p:cNvSpPr>
          <p:nvPr>
            <p:ph type="title"/>
          </p:nvPr>
        </p:nvSpPr>
        <p:spPr>
          <a:xfrm>
            <a:off x="838199" y="12700"/>
            <a:ext cx="11078029" cy="1325563"/>
          </a:xfrm>
        </p:spPr>
        <p:txBody>
          <a:bodyPr/>
          <a:lstStyle/>
          <a:p>
            <a:pPr eaLnBrk="1" hangingPunct="1"/>
            <a:r>
              <a:rPr lang="en-US" altLang="en-US" dirty="0">
                <a:solidFill>
                  <a:schemeClr val="bg2"/>
                </a:solidFill>
                <a:latin typeface="Times New Roman"/>
                <a:cs typeface="Times New Roman"/>
              </a:rPr>
              <a:t>The CJRC Advisory Board </a:t>
            </a:r>
            <a:endParaRPr lang="en-US" altLang="en-US">
              <a:solidFill>
                <a:schemeClr val="bg2"/>
              </a:solidFill>
              <a:latin typeface="Times New Roman"/>
              <a:cs typeface="Times New Roman"/>
            </a:endParaRPr>
          </a:p>
        </p:txBody>
      </p:sp>
      <p:sp>
        <p:nvSpPr>
          <p:cNvPr id="18" name="Content Placeholder 17">
            <a:extLst>
              <a:ext uri="{FF2B5EF4-FFF2-40B4-BE49-F238E27FC236}">
                <a16:creationId xmlns:a16="http://schemas.microsoft.com/office/drawing/2014/main" id="{D753C54B-B57F-4693-9BA7-0534E48C5462}"/>
              </a:ext>
            </a:extLst>
          </p:cNvPr>
          <p:cNvSpPr>
            <a:spLocks noGrp="1"/>
          </p:cNvSpPr>
          <p:nvPr>
            <p:ph idx="1"/>
          </p:nvPr>
        </p:nvSpPr>
        <p:spPr>
          <a:xfrm>
            <a:off x="1116013" y="1253331"/>
            <a:ext cx="10645775" cy="4351337"/>
          </a:xfrm>
        </p:spPr>
        <p:txBody>
          <a:bodyPr/>
          <a:lstStyle/>
          <a:p>
            <a:pPr>
              <a:spcAft>
                <a:spcPts val="600"/>
              </a:spcAft>
            </a:pPr>
            <a:r>
              <a:rPr lang="en-US" dirty="0">
                <a:solidFill>
                  <a:schemeClr val="bg1"/>
                </a:solidFill>
                <a:ea typeface="Calibri" panose="020F0502020204030204" pitchFamily="34" charset="0"/>
              </a:rPr>
              <a:t>Composition: Agency Partners, Alumni Representatives, Academic Administrators, Commonwealth Campus Representative</a:t>
            </a:r>
            <a:endParaRPr lang="en-US" i="1" dirty="0">
              <a:solidFill>
                <a:schemeClr val="bg1"/>
              </a:solidFill>
            </a:endParaRPr>
          </a:p>
          <a:p>
            <a:pPr marL="342900" indent="-342900">
              <a:spcBef>
                <a:spcPts val="600"/>
              </a:spcBef>
            </a:pPr>
            <a:r>
              <a:rPr lang="en-US" dirty="0">
                <a:solidFill>
                  <a:schemeClr val="bg1"/>
                </a:solidFill>
              </a:rPr>
              <a:t>Goals: </a:t>
            </a:r>
          </a:p>
          <a:p>
            <a:pPr marL="800100" lvl="1" indent="-342900">
              <a:spcBef>
                <a:spcPts val="600"/>
              </a:spcBef>
            </a:pPr>
            <a:r>
              <a:rPr lang="en-US" dirty="0">
                <a:solidFill>
                  <a:schemeClr val="bg1"/>
                </a:solidFill>
              </a:rPr>
              <a:t>Provide feedback for center strategic planning</a:t>
            </a:r>
          </a:p>
          <a:p>
            <a:pPr marL="800100" lvl="1" indent="-342900">
              <a:spcBef>
                <a:spcPts val="600"/>
              </a:spcBef>
            </a:pPr>
            <a:r>
              <a:rPr lang="en-US" dirty="0">
                <a:solidFill>
                  <a:schemeClr val="bg1"/>
                </a:solidFill>
              </a:rPr>
              <a:t>Communicate CJRC initiatives and research to outside stakeholders</a:t>
            </a:r>
          </a:p>
          <a:p>
            <a:pPr marL="800100" lvl="1" indent="-342900">
              <a:spcBef>
                <a:spcPts val="600"/>
              </a:spcBef>
            </a:pPr>
            <a:r>
              <a:rPr lang="en-US" dirty="0">
                <a:solidFill>
                  <a:schemeClr val="bg1"/>
                </a:solidFill>
              </a:rPr>
              <a:t>Strengthen existing collaborations</a:t>
            </a:r>
          </a:p>
          <a:p>
            <a:pPr marL="800100" lvl="1" indent="-342900">
              <a:spcBef>
                <a:spcPts val="600"/>
              </a:spcBef>
            </a:pPr>
            <a:r>
              <a:rPr lang="en-US" dirty="0">
                <a:solidFill>
                  <a:schemeClr val="bg1"/>
                </a:solidFill>
              </a:rPr>
              <a:t>Provide access for future research, data sharing, funding opportunities</a:t>
            </a:r>
          </a:p>
          <a:p>
            <a:pPr marL="800100" lvl="1" indent="-342900">
              <a:spcBef>
                <a:spcPts val="600"/>
              </a:spcBef>
            </a:pPr>
            <a:r>
              <a:rPr lang="en-US" dirty="0">
                <a:solidFill>
                  <a:schemeClr val="bg1"/>
                </a:solidFill>
              </a:rPr>
              <a:t>Assistance in project proposal evaluations</a:t>
            </a:r>
          </a:p>
          <a:p>
            <a:pPr marL="800100" lvl="1" indent="-342900">
              <a:spcBef>
                <a:spcPts val="600"/>
              </a:spcBef>
            </a:pPr>
            <a:r>
              <a:rPr lang="en-US" dirty="0">
                <a:solidFill>
                  <a:schemeClr val="bg1"/>
                </a:solidFill>
              </a:rPr>
              <a:t>Widen CJRC impact </a:t>
            </a:r>
          </a:p>
          <a:p>
            <a:pPr>
              <a:defRPr/>
            </a:pPr>
            <a:endParaRPr lang="en-US" dirty="0">
              <a:solidFill>
                <a:schemeClr val="bg1"/>
              </a:solidFill>
            </a:endParaRPr>
          </a:p>
        </p:txBody>
      </p:sp>
    </p:spTree>
    <p:extLst>
      <p:ext uri="{BB962C8B-B14F-4D97-AF65-F5344CB8AC3E}">
        <p14:creationId xmlns:p14="http://schemas.microsoft.com/office/powerpoint/2010/main" val="651640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6911-B41A-16CF-2FEA-2618F8E0BBE1}"/>
              </a:ext>
            </a:extLst>
          </p:cNvPr>
          <p:cNvSpPr>
            <a:spLocks noGrp="1"/>
          </p:cNvSpPr>
          <p:nvPr>
            <p:ph type="title"/>
          </p:nvPr>
        </p:nvSpPr>
        <p:spPr/>
        <p:txBody>
          <a:bodyPr/>
          <a:lstStyle/>
          <a:p>
            <a:r>
              <a:rPr lang="en-US" dirty="0">
                <a:solidFill>
                  <a:schemeClr val="bg1"/>
                </a:solidFill>
                <a:latin typeface="Times New Roman" panose="02020603050405020304" pitchFamily="18" charset="0"/>
                <a:cs typeface="Times New Roman" panose="02020603050405020304" pitchFamily="18" charset="0"/>
              </a:rPr>
              <a:t>Advisory Board Members</a:t>
            </a:r>
          </a:p>
        </p:txBody>
      </p:sp>
      <p:sp>
        <p:nvSpPr>
          <p:cNvPr id="3" name="Content Placeholder 2">
            <a:extLst>
              <a:ext uri="{FF2B5EF4-FFF2-40B4-BE49-F238E27FC236}">
                <a16:creationId xmlns:a16="http://schemas.microsoft.com/office/drawing/2014/main" id="{225D4336-4872-8717-C058-2713EFAE23CB}"/>
              </a:ext>
            </a:extLst>
          </p:cNvPr>
          <p:cNvSpPr>
            <a:spLocks noGrp="1"/>
          </p:cNvSpPr>
          <p:nvPr>
            <p:ph idx="1"/>
          </p:nvPr>
        </p:nvSpPr>
        <p:spPr>
          <a:xfrm>
            <a:off x="838200" y="1196623"/>
            <a:ext cx="11322755" cy="5396089"/>
          </a:xfrm>
        </p:spPr>
        <p:txBody>
          <a:bodyPr/>
          <a:lstStyle/>
          <a:p>
            <a:pPr marL="0">
              <a:lnSpc>
                <a:spcPct val="107000"/>
              </a:lnSpc>
              <a:spcBef>
                <a:spcPts val="0"/>
              </a:spcBef>
              <a:spcAft>
                <a:spcPts val="800"/>
              </a:spcAft>
            </a:pPr>
            <a:r>
              <a:rPr lang="en-US" sz="14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Michelle Frisco, Head of the Department of Sociology and Criminology, </a:t>
            </a:r>
            <a:r>
              <a:rPr lang="en-US" sz="1450" i="0" dirty="0">
                <a:solidFill>
                  <a:schemeClr val="bg1"/>
                </a:solidFill>
                <a:effectLst/>
                <a:latin typeface="Times New Roman" panose="02020603050405020304" pitchFamily="18" charset="0"/>
                <a:cs typeface="Times New Roman" panose="02020603050405020304" pitchFamily="18" charset="0"/>
              </a:rPr>
              <a:t>Professor of Sociology &amp; Demography</a:t>
            </a:r>
            <a:endParaRPr lang="en-US" sz="145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Scott Bennett, PSU Representative, College of the Liberal Arts Associate Dean for Research, Distinguished Research Professor</a:t>
            </a:r>
            <a:endParaRPr lang="en-US" sz="14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Bret </a:t>
            </a:r>
            <a:r>
              <a:rPr lang="en-US" sz="145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Bucklen</a:t>
            </a:r>
            <a:r>
              <a:rPr lang="en-US" sz="14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Agency Partner, Research Director, Pennsylvania Department of Corrections</a:t>
            </a:r>
            <a:endParaRPr lang="en-US" sz="14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Deborah </a:t>
            </a:r>
            <a:r>
              <a:rPr lang="en-US" sz="145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Ehrenthal</a:t>
            </a:r>
            <a:r>
              <a:rPr lang="en-US" sz="14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PSU Representative, Director, Social Science Research Institute (SSRI) Professor, Biobehavioral Health</a:t>
            </a:r>
          </a:p>
          <a:p>
            <a:pPr marL="0" marR="0">
              <a:lnSpc>
                <a:spcPct val="107000"/>
              </a:lnSpc>
              <a:spcBef>
                <a:spcPts val="0"/>
              </a:spcBef>
              <a:spcAft>
                <a:spcPts val="800"/>
              </a:spcAft>
            </a:pPr>
            <a:r>
              <a:rPr lang="en-US" sz="14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Bryanna Fox, Associate Professor in the Department of Criminology at the University of South Florida</a:t>
            </a:r>
            <a:endParaRPr lang="en-US" sz="14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Shaun </a:t>
            </a:r>
            <a:r>
              <a:rPr lang="en-US" sz="145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Gabbidon</a:t>
            </a:r>
            <a:r>
              <a:rPr lang="en-US" sz="14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Distinguished Professor of Criminal Justice</a:t>
            </a:r>
            <a:endParaRPr lang="en-US" sz="14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Matthew Kleiman, Agency Partner, Deputy Director of the Pennsylvania Commission on Sentencing</a:t>
            </a:r>
            <a:endParaRPr lang="en-US" sz="14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Derek </a:t>
            </a:r>
            <a:r>
              <a:rPr lang="en-US" sz="145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Kreager</a:t>
            </a:r>
            <a:r>
              <a:rPr lang="en-US" sz="14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Liberal Arts Professor of Sociology and Criminology, Center Director from July 2017 to June 2021</a:t>
            </a:r>
            <a:endParaRPr lang="en-US" sz="14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Stephanie Lanza, PSU Representative, Director, The Edna Bennett Pierce Prevention Research Center, Professor, Department of Biobehavioral Health, Consortium on Substance Use and Addiction</a:t>
            </a:r>
          </a:p>
          <a:p>
            <a:pPr marL="0" marR="0">
              <a:lnSpc>
                <a:spcPct val="107000"/>
              </a:lnSpc>
              <a:spcBef>
                <a:spcPts val="0"/>
              </a:spcBef>
              <a:spcAft>
                <a:spcPts val="800"/>
              </a:spcAft>
            </a:pPr>
            <a:r>
              <a:rPr lang="en-US" sz="14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Michael Light, </a:t>
            </a:r>
            <a:r>
              <a:rPr lang="en-US" sz="1450" i="0" dirty="0">
                <a:solidFill>
                  <a:schemeClr val="bg1"/>
                </a:solidFill>
                <a:effectLst/>
                <a:latin typeface="Times New Roman" panose="02020603050405020304" pitchFamily="18" charset="0"/>
                <a:cs typeface="Times New Roman" panose="02020603050405020304" pitchFamily="18" charset="0"/>
              </a:rPr>
              <a:t>Professor of Sociology and Chicano/Latino Studies at the University of Wisconsin-Madison</a:t>
            </a:r>
            <a:endParaRPr lang="en-US" sz="145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Ricardo Nunez, Alumni Representative, Administration of Justice ‘79</a:t>
            </a:r>
            <a:endParaRPr lang="en-US" sz="14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Glenn Sterner, Commonwealth Campus Representative, Assistant Professor of Criminal Justice, Abington, Criminal Justice Research Center Postdoctoral Scholar Alumni</a:t>
            </a:r>
            <a:endParaRPr lang="en-US" sz="145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Michael Wagner, Alumni Representative, Administration of Justice</a:t>
            </a:r>
            <a:endParaRPr lang="en-US" sz="145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20838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CFFDE4-6214-410F-8F97-480446E267B7}"/>
              </a:ext>
            </a:extLst>
          </p:cNvPr>
          <p:cNvSpPr/>
          <p:nvPr/>
        </p:nvSpPr>
        <p:spPr>
          <a:xfrm>
            <a:off x="3312451" y="4403966"/>
            <a:ext cx="1368000" cy="479160"/>
          </a:xfrm>
          <a:prstGeom prst="rect">
            <a:avLst/>
          </a:prstGeom>
          <a:gradFill rotWithShape="1">
            <a:gsLst>
              <a:gs pos="0">
                <a:srgbClr val="477BD1">
                  <a:tint val="98000"/>
                  <a:lumMod val="100000"/>
                </a:srgbClr>
              </a:gs>
              <a:gs pos="100000">
                <a:srgbClr val="477BD1">
                  <a:shade val="88000"/>
                  <a:lumMod val="88000"/>
                </a:srgb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p:spPr>
        <p:txBody>
          <a:bodyPr spcFirstLastPara="0" vert="horz" wrap="square" lIns="72000" tIns="0" rIns="72000" bIns="108000" numCol="1" spcCol="1270" anchor="ctr" anchorCtr="0">
            <a:noAutofit/>
            <a:flatTx/>
          </a:bodyPr>
          <a:lstStyle/>
          <a:p>
            <a:pPr marL="0" marR="0" lvl="0" indent="0" algn="ctr" defTabSz="400050" eaLnBrk="1" fontAlgn="auto" latinLnBrk="0" hangingPunct="1">
              <a:lnSpc>
                <a:spcPct val="90000"/>
              </a:lnSpc>
              <a:spcBef>
                <a:spcPts val="0"/>
              </a:spcBef>
              <a:spcAft>
                <a:spcPct val="35000"/>
              </a:spcAft>
              <a:buClrTx/>
              <a:buSzTx/>
              <a:buFontTx/>
              <a:buNone/>
              <a:tabLst/>
              <a:defRPr/>
            </a:pPr>
            <a:r>
              <a:rPr kumimoji="0" lang="en-US" sz="1050" b="0" i="0" u="none" strike="noStrike" kern="0" cap="none" spc="0" normalizeH="0" baseline="0" noProof="0">
                <a:ln>
                  <a:noFill/>
                </a:ln>
                <a:solidFill>
                  <a:prstClr val="white"/>
                </a:solidFill>
                <a:effectLst/>
                <a:uLnTx/>
                <a:uFillTx/>
                <a:latin typeface="Calibri" panose="020F0502020204030204"/>
                <a:ea typeface="+mn-ea"/>
                <a:cs typeface="+mn-cs"/>
              </a:rPr>
              <a:t>Sam Nur</a:t>
            </a:r>
          </a:p>
        </p:txBody>
      </p:sp>
      <p:grpSp>
        <p:nvGrpSpPr>
          <p:cNvPr id="5" name="Group 4">
            <a:extLst>
              <a:ext uri="{FF2B5EF4-FFF2-40B4-BE49-F238E27FC236}">
                <a16:creationId xmlns:a16="http://schemas.microsoft.com/office/drawing/2014/main" id="{2CE00CA3-9ECE-4385-8BB7-574B7DAC505D}"/>
              </a:ext>
              <a:ext uri="{C183D7F6-B498-43B3-948B-1728B52AA6E4}">
                <adec:decorative xmlns:adec="http://schemas.microsoft.com/office/drawing/2017/decorative" val="1"/>
              </a:ext>
            </a:extLst>
          </p:cNvPr>
          <p:cNvGrpSpPr/>
          <p:nvPr/>
        </p:nvGrpSpPr>
        <p:grpSpPr>
          <a:xfrm>
            <a:off x="8512079" y="5036570"/>
            <a:ext cx="1386733" cy="497472"/>
            <a:chOff x="7996029" y="4650849"/>
            <a:chExt cx="1386733" cy="497472"/>
          </a:xfrm>
        </p:grpSpPr>
        <p:sp>
          <p:nvSpPr>
            <p:cNvPr id="6" name="Rectangle 5">
              <a:extLst>
                <a:ext uri="{FF2B5EF4-FFF2-40B4-BE49-F238E27FC236}">
                  <a16:creationId xmlns:a16="http://schemas.microsoft.com/office/drawing/2014/main" id="{BEE34A27-826C-4A1C-BB4F-5A866CB53C0D}"/>
                </a:ext>
              </a:extLst>
            </p:cNvPr>
            <p:cNvSpPr/>
            <p:nvPr/>
          </p:nvSpPr>
          <p:spPr>
            <a:xfrm>
              <a:off x="7996029" y="4650849"/>
              <a:ext cx="1368000" cy="479160"/>
            </a:xfrm>
            <a:prstGeom prst="rect">
              <a:avLst/>
            </a:prstGeom>
            <a:gradFill rotWithShape="1">
              <a:gsLst>
                <a:gs pos="0">
                  <a:srgbClr val="477BD1">
                    <a:tint val="98000"/>
                    <a:lumMod val="100000"/>
                  </a:srgbClr>
                </a:gs>
                <a:gs pos="100000">
                  <a:srgbClr val="477BD1">
                    <a:shade val="88000"/>
                    <a:lumMod val="88000"/>
                  </a:srgb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p:spPr>
          <p:txBody>
            <a:bodyPr spcFirstLastPara="0" vert="horz" wrap="square" lIns="72000" tIns="0" rIns="72000" bIns="108000" numCol="1" spcCol="1270" anchor="ctr" anchorCtr="0">
              <a:noAutofit/>
              <a:flatTx/>
            </a:bodyPr>
            <a:lstStyle/>
            <a:p>
              <a:pPr algn="ctr" defTabSz="400050" eaLnBrk="1" fontAlgn="auto" hangingPunct="1">
                <a:lnSpc>
                  <a:spcPct val="90000"/>
                </a:lnSpc>
                <a:spcBef>
                  <a:spcPts val="0"/>
                </a:spcBef>
                <a:spcAft>
                  <a:spcPct val="35000"/>
                </a:spcAft>
                <a:defRPr/>
              </a:pPr>
              <a:r>
                <a:rPr lang="en-US" sz="1050" kern="0" dirty="0">
                  <a:solidFill>
                    <a:schemeClr val="bg1"/>
                  </a:solidFill>
                  <a:latin typeface="Calibri" panose="020F0502020204030204"/>
                </a:rPr>
                <a:t>C.P. Thomas</a:t>
              </a:r>
              <a:endParaRPr kumimoji="0" lang="en-US" sz="1050" b="0" i="0" u="none" strike="noStrike" kern="0" cap="none" spc="0" normalizeH="0" baseline="0" noProof="0" dirty="0">
                <a:ln>
                  <a:noFill/>
                </a:ln>
                <a:solidFill>
                  <a:schemeClr val="bg1"/>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D332604-19C0-4BF2-9C69-7EF048F41D3E}"/>
                </a:ext>
              </a:extLst>
            </p:cNvPr>
            <p:cNvSpPr/>
            <p:nvPr/>
          </p:nvSpPr>
          <p:spPr>
            <a:xfrm>
              <a:off x="8014762" y="5040321"/>
              <a:ext cx="1368000" cy="108000"/>
            </a:xfrm>
            <a:prstGeom prst="rect">
              <a:avLst/>
            </a:prstGeom>
            <a:solidFill>
              <a:sysClr val="windowText" lastClr="000000">
                <a:lumMod val="75000"/>
                <a:lumOff val="25000"/>
              </a:sysClr>
            </a:solidFill>
            <a:ln w="19050" cap="rnd" cmpd="sng" algn="ctr">
              <a:noFill/>
              <a:prstDash val="solid"/>
            </a:ln>
            <a:effectLst/>
            <a:scene3d>
              <a:camera prst="obliqueTopLeft"/>
              <a:lightRig rig="brightRoom" dir="t"/>
            </a:scene3d>
            <a:sp3d extrusionH="88900"/>
          </p:spPr>
          <p:txBody>
            <a:bodyPr spcFirstLastPara="0" vert="horz" wrap="square" lIns="22860" tIns="5715" rIns="22860" bIns="5715" numCol="1" spcCol="1270" anchor="ctr" anchorCtr="0">
              <a:noAutofit/>
              <a:flatTx/>
            </a:bodyPr>
            <a:lstStyle/>
            <a:p>
              <a:pPr marL="0" marR="0" lvl="0" indent="0" algn="ctr" defTabSz="400050" eaLnBrk="1" fontAlgn="auto" latinLnBrk="0" hangingPunct="1">
                <a:lnSpc>
                  <a:spcPct val="90000"/>
                </a:lnSpc>
                <a:spcBef>
                  <a:spcPts val="0"/>
                </a:spcBef>
                <a:spcAft>
                  <a:spcPct val="35000"/>
                </a:spcAft>
                <a:buClrTx/>
                <a:buSzTx/>
                <a:buFontTx/>
                <a:buNone/>
                <a:tabLst/>
                <a:defRPr/>
              </a:pPr>
              <a:r>
                <a:rPr kumimoji="0" lang="en-US" sz="1050" b="0" i="0" u="none" strike="noStrike" kern="0" cap="none" spc="0" normalizeH="0" baseline="0" noProof="0">
                  <a:ln>
                    <a:noFill/>
                  </a:ln>
                  <a:solidFill>
                    <a:prstClr val="white"/>
                  </a:solidFill>
                  <a:effectLst/>
                  <a:uLnTx/>
                  <a:uFillTx/>
                  <a:latin typeface="Calibri" panose="020F0502020204030204"/>
                  <a:ea typeface="+mn-ea"/>
                  <a:cs typeface="+mn-cs"/>
                </a:rPr>
                <a:t>Post-Doctoral Scholar</a:t>
              </a:r>
            </a:p>
          </p:txBody>
        </p:sp>
      </p:grpSp>
      <p:sp>
        <p:nvSpPr>
          <p:cNvPr id="8" name="Rectangle 7">
            <a:extLst>
              <a:ext uri="{FF2B5EF4-FFF2-40B4-BE49-F238E27FC236}">
                <a16:creationId xmlns:a16="http://schemas.microsoft.com/office/drawing/2014/main" id="{E089CAB0-088F-44D7-81BB-159A1BC28E45}"/>
              </a:ext>
            </a:extLst>
          </p:cNvPr>
          <p:cNvSpPr/>
          <p:nvPr/>
        </p:nvSpPr>
        <p:spPr>
          <a:xfrm>
            <a:off x="5052868" y="4402590"/>
            <a:ext cx="1368000" cy="479160"/>
          </a:xfrm>
          <a:prstGeom prst="rect">
            <a:avLst/>
          </a:prstGeom>
          <a:gradFill rotWithShape="1">
            <a:gsLst>
              <a:gs pos="0">
                <a:srgbClr val="477BD1">
                  <a:tint val="98000"/>
                  <a:lumMod val="100000"/>
                </a:srgbClr>
              </a:gs>
              <a:gs pos="100000">
                <a:srgbClr val="477BD1">
                  <a:shade val="88000"/>
                  <a:lumMod val="88000"/>
                </a:srgb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p:spPr>
        <p:txBody>
          <a:bodyPr spcFirstLastPara="0" vert="horz" wrap="square" lIns="72000" tIns="0" rIns="72000" bIns="108000" numCol="1" spcCol="1270" anchor="ctr" anchorCtr="0">
            <a:noAutofit/>
            <a:flatTx/>
          </a:bodyPr>
          <a:lstStyle/>
          <a:p>
            <a:pPr marL="0" marR="0" lvl="0" indent="0" algn="ctr" defTabSz="400050" eaLnBrk="1" fontAlgn="auto" latinLnBrk="0" hangingPunct="1">
              <a:lnSpc>
                <a:spcPct val="90000"/>
              </a:lnSpc>
              <a:spcBef>
                <a:spcPts val="0"/>
              </a:spcBef>
              <a:spcAft>
                <a:spcPct val="35000"/>
              </a:spcAft>
              <a:buClrTx/>
              <a:buSzTx/>
              <a:buFontTx/>
              <a:buNone/>
              <a:tabLst/>
              <a:defRPr/>
            </a:pPr>
            <a:r>
              <a:rPr kumimoji="0" lang="en-US" sz="1050" b="0" i="0" u="none" strike="noStrike" kern="0" cap="none" spc="0" normalizeH="0" baseline="0" noProof="0">
                <a:ln>
                  <a:noFill/>
                </a:ln>
                <a:solidFill>
                  <a:prstClr val="white"/>
                </a:solidFill>
                <a:effectLst/>
                <a:uLnTx/>
                <a:uFillTx/>
                <a:latin typeface="Calibri" panose="020F0502020204030204"/>
                <a:ea typeface="+mn-ea"/>
                <a:cs typeface="+mn-cs"/>
              </a:rPr>
              <a:t>Julia </a:t>
            </a:r>
            <a:r>
              <a:rPr kumimoji="0" lang="en-US" sz="1050" b="0" i="0" u="none" strike="noStrike" kern="0" cap="none" spc="0" normalizeH="0" baseline="0" noProof="0" err="1">
                <a:ln>
                  <a:noFill/>
                </a:ln>
                <a:solidFill>
                  <a:prstClr val="white"/>
                </a:solidFill>
                <a:effectLst/>
                <a:uLnTx/>
                <a:uFillTx/>
                <a:latin typeface="Calibri" panose="020F0502020204030204"/>
                <a:ea typeface="+mn-ea"/>
                <a:cs typeface="+mn-cs"/>
              </a:rPr>
              <a:t>Dillavou</a:t>
            </a: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05EF090A-325C-44D1-BD6B-A10B2FE34628}"/>
              </a:ext>
            </a:extLst>
          </p:cNvPr>
          <p:cNvSpPr/>
          <p:nvPr/>
        </p:nvSpPr>
        <p:spPr>
          <a:xfrm>
            <a:off x="1579102" y="2843238"/>
            <a:ext cx="1368000" cy="509451"/>
          </a:xfrm>
          <a:prstGeom prst="rect">
            <a:avLst/>
          </a:prstGeom>
          <a:gradFill>
            <a:gsLst>
              <a:gs pos="0">
                <a:sysClr val="window" lastClr="FFFFFF"/>
              </a:gs>
              <a:gs pos="100000">
                <a:sysClr val="window" lastClr="FFFFFF">
                  <a:lumMod val="85000"/>
                </a:sysClr>
              </a:gs>
            </a:gsLst>
            <a:lin ang="5400000" scaled="0"/>
          </a:gradFill>
          <a:ln w="3175" cap="rnd" cmpd="sng" algn="ctr">
            <a:solidFill>
              <a:sysClr val="window" lastClr="FFFFFF">
                <a:lumMod val="85000"/>
              </a:sysClr>
            </a:solidFill>
            <a:prstDash val="solid"/>
          </a:ln>
          <a:effectLst/>
          <a:scene3d>
            <a:camera prst="obliqueTopLeft"/>
            <a:lightRig rig="soft" dir="t"/>
          </a:scene3d>
          <a:sp3d extrusionH="190500" prstMaterial="matte">
            <a:contourClr>
              <a:prstClr val="black">
                <a:lumMod val="50000"/>
                <a:lumOff val="50000"/>
              </a:prstClr>
            </a:contourClr>
          </a:sp3d>
        </p:spPr>
        <p:txBody>
          <a:bodyPr spcFirstLastPara="0" vert="horz" wrap="square" lIns="72000" tIns="5715" rIns="72000" bIns="54011" numCol="1" spcCol="1270" anchor="ctr" anchorCtr="0">
            <a:noAutofit/>
            <a:flatTx/>
          </a:bodyPr>
          <a:lstStyle/>
          <a:p>
            <a:pPr marL="0" marR="0" lvl="0" indent="0" algn="ctr" defTabSz="400050" eaLnBrk="1" fontAlgn="auto" latinLnBrk="0" hangingPunct="1">
              <a:lnSpc>
                <a:spcPct val="90000"/>
              </a:lnSpc>
              <a:spcBef>
                <a:spcPts val="0"/>
              </a:spcBef>
              <a:spcAft>
                <a:spcPct val="35000"/>
              </a:spcAft>
              <a:buClrTx/>
              <a:buSzTx/>
              <a:buFontTx/>
              <a:buNone/>
              <a:tabLst/>
              <a:defRPr/>
            </a:pPr>
            <a:r>
              <a:rPr kumimoji="0" lang="en-US" sz="1050" b="0" i="0" u="none" strike="noStrike" kern="0" cap="none" spc="0" normalizeH="0" baseline="0" noProof="0">
                <a:ln>
                  <a:noFill/>
                </a:ln>
                <a:solidFill>
                  <a:prstClr val="black"/>
                </a:solidFill>
                <a:effectLst/>
                <a:uLnTx/>
                <a:uFillTx/>
                <a:latin typeface="Calibri" panose="020F0502020204030204"/>
                <a:ea typeface="+mn-ea"/>
                <a:cs typeface="+mn-cs"/>
              </a:rPr>
              <a:t>Center Post-Doctoral </a:t>
            </a:r>
          </a:p>
          <a:p>
            <a:pPr marL="0" marR="0" lvl="0" indent="0" algn="ctr" defTabSz="400050" eaLnBrk="1" fontAlgn="auto" latinLnBrk="0" hangingPunct="1">
              <a:lnSpc>
                <a:spcPct val="90000"/>
              </a:lnSpc>
              <a:spcBef>
                <a:spcPts val="0"/>
              </a:spcBef>
              <a:spcAft>
                <a:spcPct val="35000"/>
              </a:spcAft>
              <a:buClrTx/>
              <a:buSzTx/>
              <a:buFontTx/>
              <a:buNone/>
              <a:tabLst/>
              <a:defRPr/>
            </a:pPr>
            <a:r>
              <a:rPr kumimoji="0" lang="en-US" sz="1050" b="0" i="0" u="none" strike="noStrike" kern="0" cap="none" spc="0" normalizeH="0" baseline="0" noProof="0">
                <a:ln>
                  <a:noFill/>
                </a:ln>
                <a:solidFill>
                  <a:prstClr val="black"/>
                </a:solidFill>
                <a:effectLst/>
                <a:uLnTx/>
                <a:uFillTx/>
                <a:latin typeface="Calibri" panose="020F0502020204030204"/>
                <a:ea typeface="+mn-ea"/>
                <a:cs typeface="+mn-cs"/>
              </a:rPr>
              <a:t>Scholar</a:t>
            </a:r>
          </a:p>
        </p:txBody>
      </p:sp>
      <p:sp>
        <p:nvSpPr>
          <p:cNvPr id="13" name="Rectangle 12">
            <a:extLst>
              <a:ext uri="{FF2B5EF4-FFF2-40B4-BE49-F238E27FC236}">
                <a16:creationId xmlns:a16="http://schemas.microsoft.com/office/drawing/2014/main" id="{44634432-EB7A-432B-8D93-8F88376A9E4B}"/>
              </a:ext>
            </a:extLst>
          </p:cNvPr>
          <p:cNvSpPr/>
          <p:nvPr/>
        </p:nvSpPr>
        <p:spPr>
          <a:xfrm>
            <a:off x="1579102" y="3804612"/>
            <a:ext cx="1368000" cy="479160"/>
          </a:xfrm>
          <a:prstGeom prst="rect">
            <a:avLst/>
          </a:prstGeom>
          <a:gradFill rotWithShape="1">
            <a:gsLst>
              <a:gs pos="0">
                <a:srgbClr val="477BD1">
                  <a:tint val="98000"/>
                  <a:lumMod val="100000"/>
                </a:srgbClr>
              </a:gs>
              <a:gs pos="100000">
                <a:srgbClr val="477BD1">
                  <a:shade val="88000"/>
                  <a:lumMod val="88000"/>
                </a:srgb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p:spPr>
        <p:txBody>
          <a:bodyPr spcFirstLastPara="0" vert="horz" wrap="square" lIns="72000" tIns="0" rIns="72000" bIns="108000" numCol="1" spcCol="1270" anchor="ctr" anchorCtr="0">
            <a:noAutofit/>
            <a:flatTx/>
          </a:bodyPr>
          <a:lstStyle/>
          <a:p>
            <a:pPr marL="0" marR="0" lvl="0" indent="0" algn="ctr" defTabSz="400050" eaLnBrk="1" fontAlgn="auto" latinLnBrk="0" hangingPunct="1">
              <a:lnSpc>
                <a:spcPct val="90000"/>
              </a:lnSpc>
              <a:spcBef>
                <a:spcPts val="0"/>
              </a:spcBef>
              <a:spcAft>
                <a:spcPct val="35000"/>
              </a:spcAft>
              <a:buClrTx/>
              <a:buSzTx/>
              <a:buFontTx/>
              <a:buNone/>
              <a:tabLst/>
              <a:defRPr/>
            </a:pPr>
            <a:r>
              <a:rPr lang="en-US" sz="1050" kern="0" dirty="0">
                <a:latin typeface="Calibri" panose="020F0502020204030204"/>
                <a:cs typeface="Calibri"/>
              </a:rPr>
              <a:t>Vacant</a:t>
            </a:r>
            <a:endParaRPr lang="en-US" sz="1050" b="0" i="0" u="none" strike="noStrike" kern="0" cap="none" spc="0" normalizeH="0" baseline="0" noProof="0" dirty="0">
              <a:ln>
                <a:noFill/>
              </a:ln>
              <a:effectLst/>
              <a:uLnTx/>
              <a:uFillTx/>
              <a:latin typeface="Calibri" panose="020F0502020204030204"/>
              <a:cs typeface="Calibri"/>
            </a:endParaRPr>
          </a:p>
        </p:txBody>
      </p:sp>
      <p:sp>
        <p:nvSpPr>
          <p:cNvPr id="14" name="Rectangle 13">
            <a:extLst>
              <a:ext uri="{FF2B5EF4-FFF2-40B4-BE49-F238E27FC236}">
                <a16:creationId xmlns:a16="http://schemas.microsoft.com/office/drawing/2014/main" id="{8069D65F-A41D-44CD-9490-2CB46CC3FBEA}"/>
              </a:ext>
            </a:extLst>
          </p:cNvPr>
          <p:cNvSpPr/>
          <p:nvPr/>
        </p:nvSpPr>
        <p:spPr>
          <a:xfrm>
            <a:off x="3312451" y="2843238"/>
            <a:ext cx="1368000" cy="509451"/>
          </a:xfrm>
          <a:prstGeom prst="rect">
            <a:avLst/>
          </a:prstGeom>
          <a:gradFill>
            <a:gsLst>
              <a:gs pos="0">
                <a:sysClr val="window" lastClr="FFFFFF"/>
              </a:gs>
              <a:gs pos="100000">
                <a:sysClr val="window" lastClr="FFFFFF">
                  <a:lumMod val="85000"/>
                </a:sysClr>
              </a:gs>
            </a:gsLst>
            <a:lin ang="5400000" scaled="0"/>
          </a:gradFill>
          <a:ln w="3175" cap="rnd" cmpd="sng" algn="ctr">
            <a:solidFill>
              <a:sysClr val="window" lastClr="FFFFFF">
                <a:lumMod val="85000"/>
              </a:sysClr>
            </a:solidFill>
            <a:prstDash val="solid"/>
          </a:ln>
          <a:effectLst/>
          <a:scene3d>
            <a:camera prst="obliqueTopLeft"/>
            <a:lightRig rig="soft" dir="t"/>
          </a:scene3d>
          <a:sp3d extrusionH="190500" prstMaterial="matte">
            <a:contourClr>
              <a:prstClr val="black">
                <a:lumMod val="50000"/>
                <a:lumOff val="50000"/>
              </a:prstClr>
            </a:contourClr>
          </a:sp3d>
        </p:spPr>
        <p:txBody>
          <a:bodyPr spcFirstLastPara="0" vert="horz" wrap="square" lIns="72000" tIns="5715" rIns="72000" bIns="54011" numCol="1" spcCol="1270" anchor="ctr" anchorCtr="0">
            <a:noAutofit/>
            <a:flatTx/>
          </a:bodyPr>
          <a:lstStyle/>
          <a:p>
            <a:pPr marL="0" marR="0" lvl="0" indent="0" algn="ctr" defTabSz="400050" eaLnBrk="1" fontAlgn="auto" latinLnBrk="0" hangingPunct="1">
              <a:lnSpc>
                <a:spcPct val="90000"/>
              </a:lnSpc>
              <a:spcBef>
                <a:spcPts val="0"/>
              </a:spcBef>
              <a:spcAft>
                <a:spcPct val="35000"/>
              </a:spcAft>
              <a:buClrTx/>
              <a:buSzTx/>
              <a:buFontTx/>
              <a:buNone/>
              <a:tabLst/>
              <a:defRPr/>
            </a:pPr>
            <a:r>
              <a:rPr kumimoji="0" lang="en-US" sz="1050" b="0" i="0" u="none" strike="noStrike" kern="0" cap="none" spc="0" normalizeH="0" baseline="0" noProof="0">
                <a:ln>
                  <a:noFill/>
                </a:ln>
                <a:solidFill>
                  <a:prstClr val="black"/>
                </a:solidFill>
                <a:effectLst/>
                <a:uLnTx/>
                <a:uFillTx/>
                <a:latin typeface="Calibri" panose="020F0502020204030204"/>
                <a:ea typeface="+mn-ea"/>
                <a:cs typeface="+mn-cs"/>
              </a:rPr>
              <a:t>Center Researchers</a:t>
            </a:r>
          </a:p>
        </p:txBody>
      </p:sp>
      <p:sp>
        <p:nvSpPr>
          <p:cNvPr id="15" name="Rectangle 14">
            <a:extLst>
              <a:ext uri="{FF2B5EF4-FFF2-40B4-BE49-F238E27FC236}">
                <a16:creationId xmlns:a16="http://schemas.microsoft.com/office/drawing/2014/main" id="{EBB4F6AF-6CBD-4A8F-BD1F-42C8986FD128}"/>
              </a:ext>
            </a:extLst>
          </p:cNvPr>
          <p:cNvSpPr/>
          <p:nvPr/>
        </p:nvSpPr>
        <p:spPr>
          <a:xfrm>
            <a:off x="3312451" y="3804612"/>
            <a:ext cx="1368000" cy="479160"/>
          </a:xfrm>
          <a:prstGeom prst="rect">
            <a:avLst/>
          </a:prstGeom>
          <a:gradFill rotWithShape="1">
            <a:gsLst>
              <a:gs pos="0">
                <a:srgbClr val="477BD1">
                  <a:tint val="98000"/>
                  <a:lumMod val="100000"/>
                </a:srgbClr>
              </a:gs>
              <a:gs pos="100000">
                <a:srgbClr val="477BD1">
                  <a:shade val="88000"/>
                  <a:lumMod val="88000"/>
                </a:srgb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p:spPr>
        <p:txBody>
          <a:bodyPr spcFirstLastPara="0" vert="horz" wrap="square" lIns="72000" tIns="0" rIns="72000" bIns="108000" numCol="1" spcCol="1270" anchor="ctr" anchorCtr="0">
            <a:noAutofit/>
            <a:flatTx/>
          </a:bodyPr>
          <a:lstStyle/>
          <a:p>
            <a:pPr marL="0" marR="0" lvl="0" indent="0" algn="ctr" defTabSz="400050" eaLnBrk="1" fontAlgn="auto" latinLnBrk="0" hangingPunct="1">
              <a:lnSpc>
                <a:spcPct val="90000"/>
              </a:lnSpc>
              <a:spcBef>
                <a:spcPts val="0"/>
              </a:spcBef>
              <a:spcAft>
                <a:spcPct val="35000"/>
              </a:spcAft>
              <a:buClrTx/>
              <a:buSzTx/>
              <a:buFontTx/>
              <a:buNone/>
              <a:tabLst/>
              <a:defRPr/>
            </a:pPr>
            <a:r>
              <a:rPr kumimoji="0" lang="en-US" sz="1050" b="0" i="0" u="none" strike="noStrike" kern="0" cap="none" spc="0" normalizeH="0" baseline="0" noProof="0">
                <a:ln>
                  <a:noFill/>
                </a:ln>
                <a:solidFill>
                  <a:prstClr val="white"/>
                </a:solidFill>
                <a:effectLst/>
                <a:uLnTx/>
                <a:uFillTx/>
                <a:latin typeface="Calibri" panose="020F0502020204030204"/>
                <a:ea typeface="+mn-ea"/>
                <a:cs typeface="+mn-cs"/>
              </a:rPr>
              <a:t>Elaine Arsenault</a:t>
            </a:r>
          </a:p>
        </p:txBody>
      </p:sp>
      <p:sp>
        <p:nvSpPr>
          <p:cNvPr id="16" name="Rectangle 15">
            <a:extLst>
              <a:ext uri="{FF2B5EF4-FFF2-40B4-BE49-F238E27FC236}">
                <a16:creationId xmlns:a16="http://schemas.microsoft.com/office/drawing/2014/main" id="{EC254952-BDCD-41F4-BAAB-B4F1A1600F52}"/>
              </a:ext>
            </a:extLst>
          </p:cNvPr>
          <p:cNvSpPr/>
          <p:nvPr/>
        </p:nvSpPr>
        <p:spPr>
          <a:xfrm>
            <a:off x="5045800" y="3804612"/>
            <a:ext cx="1368000" cy="479160"/>
          </a:xfrm>
          <a:prstGeom prst="rect">
            <a:avLst/>
          </a:prstGeom>
          <a:gradFill rotWithShape="1">
            <a:gsLst>
              <a:gs pos="0">
                <a:srgbClr val="477BD1">
                  <a:tint val="98000"/>
                  <a:lumMod val="100000"/>
                </a:srgbClr>
              </a:gs>
              <a:gs pos="100000">
                <a:srgbClr val="477BD1">
                  <a:shade val="88000"/>
                  <a:lumMod val="88000"/>
                </a:srgb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p:spPr>
        <p:txBody>
          <a:bodyPr spcFirstLastPara="0" vert="horz" wrap="square" lIns="72000" tIns="0" rIns="72000" bIns="108000" numCol="1" spcCol="1270" anchor="ctr" anchorCtr="0">
            <a:noAutofit/>
            <a:flatTx/>
          </a:bodyPr>
          <a:lstStyle/>
          <a:p>
            <a:pPr algn="ctr" defTabSz="400050" eaLnBrk="1" fontAlgn="auto" hangingPunct="1">
              <a:lnSpc>
                <a:spcPct val="90000"/>
              </a:lnSpc>
              <a:spcBef>
                <a:spcPts val="0"/>
              </a:spcBef>
              <a:spcAft>
                <a:spcPct val="35000"/>
              </a:spcAft>
              <a:defRPr/>
            </a:pPr>
            <a:r>
              <a:rPr lang="en-US" sz="1050" kern="0" dirty="0">
                <a:solidFill>
                  <a:schemeClr val="bg1">
                    <a:lumMod val="95000"/>
                  </a:schemeClr>
                </a:solidFill>
                <a:latin typeface="Calibri" panose="020F0502020204030204"/>
                <a:cs typeface="Calibri"/>
              </a:rPr>
              <a:t>Yiwen Zhang</a:t>
            </a:r>
            <a:endParaRPr lang="en-US" sz="1050" b="0" i="0" u="none" strike="noStrike" kern="0" cap="none" spc="0" normalizeH="0" baseline="0" noProof="0" dirty="0">
              <a:ln>
                <a:noFill/>
              </a:ln>
              <a:solidFill>
                <a:schemeClr val="bg1">
                  <a:lumMod val="95000"/>
                </a:schemeClr>
              </a:solidFill>
              <a:effectLst/>
              <a:uLnTx/>
              <a:uFillTx/>
              <a:latin typeface="Calibri" panose="020F0502020204030204"/>
              <a:cs typeface="Calibri"/>
            </a:endParaRPr>
          </a:p>
        </p:txBody>
      </p:sp>
      <p:sp>
        <p:nvSpPr>
          <p:cNvPr id="17" name="Rectangle 16">
            <a:extLst>
              <a:ext uri="{FF2B5EF4-FFF2-40B4-BE49-F238E27FC236}">
                <a16:creationId xmlns:a16="http://schemas.microsoft.com/office/drawing/2014/main" id="{6D0721B2-88A7-4634-9582-CD897D5B155D}"/>
              </a:ext>
            </a:extLst>
          </p:cNvPr>
          <p:cNvSpPr/>
          <p:nvPr/>
        </p:nvSpPr>
        <p:spPr>
          <a:xfrm>
            <a:off x="6779149" y="3804612"/>
            <a:ext cx="1368000" cy="479160"/>
          </a:xfrm>
          <a:prstGeom prst="rect">
            <a:avLst/>
          </a:prstGeom>
          <a:gradFill rotWithShape="1">
            <a:gsLst>
              <a:gs pos="0">
                <a:srgbClr val="477BD1">
                  <a:tint val="98000"/>
                  <a:lumMod val="100000"/>
                </a:srgbClr>
              </a:gs>
              <a:gs pos="100000">
                <a:srgbClr val="477BD1">
                  <a:shade val="88000"/>
                  <a:lumMod val="88000"/>
                </a:srgb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p:spPr>
        <p:txBody>
          <a:bodyPr spcFirstLastPara="0" vert="horz" wrap="square" lIns="72000" tIns="0" rIns="72000" bIns="108000" numCol="1" spcCol="1270" anchor="ctr" anchorCtr="0">
            <a:noAutofit/>
            <a:flatTx/>
          </a:bodyPr>
          <a:lstStyle/>
          <a:p>
            <a:pPr marL="0" marR="0" lvl="0" indent="0" algn="ctr" defTabSz="400050" eaLnBrk="1" fontAlgn="auto" latinLnBrk="0" hangingPunct="1">
              <a:lnSpc>
                <a:spcPct val="90000"/>
              </a:lnSpc>
              <a:spcBef>
                <a:spcPts val="0"/>
              </a:spcBef>
              <a:spcAft>
                <a:spcPct val="35000"/>
              </a:spcAft>
              <a:buClrTx/>
              <a:buSzTx/>
              <a:buFontTx/>
              <a:buNone/>
              <a:tabLst/>
              <a:defRPr/>
            </a:pPr>
            <a:r>
              <a:rPr kumimoji="0" lang="en-US" sz="1000" b="0" i="0" u="none" strike="noStrike" kern="0" cap="none" spc="0" normalizeH="0" baseline="0" noProof="0">
                <a:ln>
                  <a:noFill/>
                </a:ln>
                <a:solidFill>
                  <a:prstClr val="white"/>
                </a:solidFill>
                <a:effectLst/>
                <a:uLnTx/>
                <a:uFillTx/>
                <a:latin typeface="Calibri" panose="020F0502020204030204"/>
                <a:ea typeface="+mn-ea"/>
                <a:cs typeface="+mn-cs"/>
              </a:rPr>
              <a:t>Mike </a:t>
            </a:r>
            <a:r>
              <a:rPr kumimoji="0" lang="en-US" sz="1000" b="0" i="0" u="none" strike="noStrike" kern="0" cap="none" spc="0" normalizeH="0" baseline="0" noProof="0" err="1">
                <a:ln>
                  <a:noFill/>
                </a:ln>
                <a:solidFill>
                  <a:prstClr val="white"/>
                </a:solidFill>
                <a:effectLst/>
                <a:uLnTx/>
                <a:uFillTx/>
                <a:latin typeface="Calibri" panose="020F0502020204030204"/>
                <a:ea typeface="+mn-ea"/>
                <a:cs typeface="+mn-cs"/>
              </a:rPr>
              <a:t>LaForest</a:t>
            </a:r>
            <a:endParaRPr kumimoji="0" lang="en-U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8C1D2EF4-E75A-422C-B6CE-FA8F08723917}"/>
              </a:ext>
            </a:extLst>
          </p:cNvPr>
          <p:cNvSpPr/>
          <p:nvPr/>
        </p:nvSpPr>
        <p:spPr>
          <a:xfrm>
            <a:off x="8512498" y="2843238"/>
            <a:ext cx="1368000" cy="509451"/>
          </a:xfrm>
          <a:prstGeom prst="rect">
            <a:avLst/>
          </a:prstGeom>
          <a:gradFill>
            <a:gsLst>
              <a:gs pos="0">
                <a:sysClr val="window" lastClr="FFFFFF"/>
              </a:gs>
              <a:gs pos="100000">
                <a:sysClr val="window" lastClr="FFFFFF">
                  <a:lumMod val="85000"/>
                </a:sysClr>
              </a:gs>
            </a:gsLst>
            <a:lin ang="5400000" scaled="0"/>
          </a:gradFill>
          <a:ln w="3175" cap="rnd" cmpd="sng" algn="ctr">
            <a:solidFill>
              <a:sysClr val="window" lastClr="FFFFFF">
                <a:lumMod val="85000"/>
              </a:sysClr>
            </a:solidFill>
            <a:prstDash val="solid"/>
          </a:ln>
          <a:effectLst/>
          <a:scene3d>
            <a:camera prst="obliqueTopLeft"/>
            <a:lightRig rig="soft" dir="t"/>
          </a:scene3d>
          <a:sp3d extrusionH="190500" prstMaterial="matte">
            <a:contourClr>
              <a:sysClr val="windowText" lastClr="000000">
                <a:lumMod val="50000"/>
                <a:lumOff val="50000"/>
              </a:sysClr>
            </a:contourClr>
          </a:sp3d>
        </p:spPr>
        <p:txBody>
          <a:bodyPr spcFirstLastPara="0" vert="horz" wrap="square" lIns="72000" tIns="5715" rIns="72000" bIns="54011" numCol="1" spcCol="1270" anchor="ctr" anchorCtr="0">
            <a:noAutofit/>
            <a:flatTx/>
          </a:bodyPr>
          <a:lstStyle/>
          <a:p>
            <a:pPr marL="0" marR="0" lvl="0" indent="0" algn="ctr" defTabSz="400050" eaLnBrk="1" fontAlgn="auto" latinLnBrk="0" hangingPunct="1">
              <a:lnSpc>
                <a:spcPct val="90000"/>
              </a:lnSpc>
              <a:spcBef>
                <a:spcPts val="0"/>
              </a:spcBef>
              <a:spcAft>
                <a:spcPct val="35000"/>
              </a:spcAft>
              <a:buClrTx/>
              <a:buSzTx/>
              <a:buFontTx/>
              <a:buNone/>
              <a:tabLst/>
              <a:defRPr/>
            </a:pPr>
            <a:r>
              <a:rPr kumimoji="0" lang="en-US" sz="1050" b="0" i="0" u="none" strike="noStrike" kern="0" cap="none" spc="0" normalizeH="0" baseline="0" noProof="0">
                <a:ln>
                  <a:noFill/>
                </a:ln>
                <a:solidFill>
                  <a:prstClr val="black"/>
                </a:solidFill>
                <a:effectLst/>
                <a:uLnTx/>
                <a:uFillTx/>
                <a:latin typeface="Calibri" panose="020F0502020204030204"/>
                <a:ea typeface="+mn-ea"/>
                <a:cs typeface="+mn-cs"/>
              </a:rPr>
              <a:t>PA Commission on</a:t>
            </a:r>
          </a:p>
          <a:p>
            <a:pPr marL="0" marR="0" lvl="0" indent="0" algn="ctr" defTabSz="400050" eaLnBrk="1" fontAlgn="auto" latinLnBrk="0" hangingPunct="1">
              <a:lnSpc>
                <a:spcPct val="90000"/>
              </a:lnSpc>
              <a:spcBef>
                <a:spcPts val="0"/>
              </a:spcBef>
              <a:spcAft>
                <a:spcPct val="35000"/>
              </a:spcAft>
              <a:buClrTx/>
              <a:buSzTx/>
              <a:buFontTx/>
              <a:buNone/>
              <a:tabLst/>
              <a:defRPr/>
            </a:pPr>
            <a:r>
              <a:rPr kumimoji="0" lang="en-US" sz="1050" b="0" i="0" u="none" strike="noStrike" kern="0" cap="none" spc="0" normalizeH="0" baseline="0" noProof="0">
                <a:ln>
                  <a:noFill/>
                </a:ln>
                <a:solidFill>
                  <a:prstClr val="black"/>
                </a:solidFill>
                <a:effectLst/>
                <a:uLnTx/>
                <a:uFillTx/>
                <a:latin typeface="Calibri" panose="020F0502020204030204"/>
                <a:ea typeface="+mn-ea"/>
                <a:cs typeface="+mn-cs"/>
              </a:rPr>
              <a:t>Sentencing</a:t>
            </a:r>
          </a:p>
        </p:txBody>
      </p:sp>
      <p:sp>
        <p:nvSpPr>
          <p:cNvPr id="19" name="Rectangle 18">
            <a:extLst>
              <a:ext uri="{FF2B5EF4-FFF2-40B4-BE49-F238E27FC236}">
                <a16:creationId xmlns:a16="http://schemas.microsoft.com/office/drawing/2014/main" id="{4C10365E-7EC7-4D21-B5EA-B05C29177FDD}"/>
              </a:ext>
            </a:extLst>
          </p:cNvPr>
          <p:cNvSpPr/>
          <p:nvPr/>
        </p:nvSpPr>
        <p:spPr>
          <a:xfrm>
            <a:off x="8512079" y="4394084"/>
            <a:ext cx="1368000" cy="479160"/>
          </a:xfrm>
          <a:prstGeom prst="rect">
            <a:avLst/>
          </a:prstGeom>
          <a:gradFill rotWithShape="1">
            <a:gsLst>
              <a:gs pos="0">
                <a:srgbClr val="477BD1">
                  <a:tint val="98000"/>
                  <a:lumMod val="100000"/>
                </a:srgbClr>
              </a:gs>
              <a:gs pos="100000">
                <a:srgbClr val="477BD1">
                  <a:shade val="88000"/>
                  <a:lumMod val="88000"/>
                </a:srgb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p:spPr>
        <p:txBody>
          <a:bodyPr spcFirstLastPara="0" vert="horz" wrap="square" lIns="72000" tIns="0" rIns="72000" bIns="108000" numCol="1" spcCol="1270" anchor="ctr" anchorCtr="0">
            <a:noAutofit/>
            <a:flatTx/>
          </a:bodyPr>
          <a:lstStyle/>
          <a:p>
            <a:pPr algn="ctr" defTabSz="400050" eaLnBrk="1" fontAlgn="auto" hangingPunct="1">
              <a:lnSpc>
                <a:spcPct val="90000"/>
              </a:lnSpc>
              <a:spcBef>
                <a:spcPts val="0"/>
              </a:spcBef>
              <a:spcAft>
                <a:spcPct val="35000"/>
              </a:spcAft>
              <a:defRPr/>
            </a:pPr>
            <a:r>
              <a:rPr lang="en-US" sz="1050" kern="0" dirty="0">
                <a:solidFill>
                  <a:schemeClr val="bg1"/>
                </a:solidFill>
                <a:latin typeface="Calibri" panose="020F0502020204030204"/>
              </a:rPr>
              <a:t>Dorothy Du</a:t>
            </a:r>
            <a:endParaRPr lang="en-US" sz="1050" b="0" i="0" u="none" strike="noStrike" kern="0" cap="none" spc="0" normalizeH="0" baseline="0" noProof="0" dirty="0">
              <a:ln>
                <a:noFill/>
              </a:ln>
              <a:solidFill>
                <a:schemeClr val="bg1"/>
              </a:solidFill>
              <a:effectLst/>
              <a:uLnTx/>
              <a:uFillTx/>
              <a:latin typeface="Calibri" panose="020F0502020204030204"/>
              <a:cs typeface="Calibri"/>
            </a:endParaRPr>
          </a:p>
        </p:txBody>
      </p:sp>
      <p:sp>
        <p:nvSpPr>
          <p:cNvPr id="20" name="Rectangle 19">
            <a:extLst>
              <a:ext uri="{FF2B5EF4-FFF2-40B4-BE49-F238E27FC236}">
                <a16:creationId xmlns:a16="http://schemas.microsoft.com/office/drawing/2014/main" id="{858FB1A7-8C3E-4EEA-82A6-4CFC1307E30D}"/>
              </a:ext>
            </a:extLst>
          </p:cNvPr>
          <p:cNvSpPr/>
          <p:nvPr/>
        </p:nvSpPr>
        <p:spPr>
          <a:xfrm>
            <a:off x="10245847" y="2843238"/>
            <a:ext cx="1368000" cy="509451"/>
          </a:xfrm>
          <a:prstGeom prst="rect">
            <a:avLst/>
          </a:prstGeom>
          <a:gradFill>
            <a:gsLst>
              <a:gs pos="0">
                <a:sysClr val="window" lastClr="FFFFFF"/>
              </a:gs>
              <a:gs pos="100000">
                <a:sysClr val="window" lastClr="FFFFFF">
                  <a:lumMod val="85000"/>
                </a:sysClr>
              </a:gs>
            </a:gsLst>
            <a:lin ang="5400000" scaled="0"/>
          </a:gradFill>
          <a:ln w="3175" cap="rnd" cmpd="sng" algn="ctr">
            <a:solidFill>
              <a:sysClr val="window" lastClr="FFFFFF">
                <a:lumMod val="85000"/>
              </a:sysClr>
            </a:solidFill>
            <a:prstDash val="solid"/>
          </a:ln>
          <a:effectLst/>
          <a:scene3d>
            <a:camera prst="obliqueTopLeft"/>
            <a:lightRig rig="soft" dir="t"/>
          </a:scene3d>
          <a:sp3d extrusionH="190500" prstMaterial="matte">
            <a:contourClr>
              <a:sysClr val="windowText" lastClr="000000">
                <a:lumMod val="50000"/>
                <a:lumOff val="50000"/>
              </a:sysClr>
            </a:contourClr>
          </a:sp3d>
        </p:spPr>
        <p:txBody>
          <a:bodyPr spcFirstLastPara="0" vert="horz" wrap="square" lIns="72000" tIns="5715" rIns="72000" bIns="54011" numCol="1" spcCol="1270" anchor="ctr" anchorCtr="0">
            <a:noAutofit/>
            <a:flatTx/>
          </a:bodyPr>
          <a:lstStyle/>
          <a:p>
            <a:pPr marL="0" marR="0" lvl="0" indent="0" algn="ctr" defTabSz="400050" eaLnBrk="1" fontAlgn="auto" latinLnBrk="0" hangingPunct="1">
              <a:lnSpc>
                <a:spcPct val="90000"/>
              </a:lnSpc>
              <a:spcBef>
                <a:spcPts val="0"/>
              </a:spcBef>
              <a:spcAft>
                <a:spcPct val="35000"/>
              </a:spcAft>
              <a:buClrTx/>
              <a:buSzTx/>
              <a:buFontTx/>
              <a:buNone/>
              <a:tabLst/>
              <a:defRPr/>
            </a:pPr>
            <a:r>
              <a:rPr kumimoji="0" lang="en-US" sz="1050" b="0" i="0" u="none" strike="noStrike" kern="0" cap="none" spc="0" normalizeH="0" baseline="0" noProof="0">
                <a:ln>
                  <a:noFill/>
                </a:ln>
                <a:solidFill>
                  <a:prstClr val="black"/>
                </a:solidFill>
                <a:effectLst/>
                <a:uLnTx/>
                <a:uFillTx/>
                <a:latin typeface="Calibri" panose="020F0502020204030204"/>
                <a:ea typeface="+mn-ea"/>
                <a:cs typeface="+mn-cs"/>
              </a:rPr>
              <a:t>Administrative</a:t>
            </a:r>
          </a:p>
          <a:p>
            <a:pPr marL="0" marR="0" lvl="0" indent="0" algn="ctr" defTabSz="400050" eaLnBrk="1" fontAlgn="auto" latinLnBrk="0" hangingPunct="1">
              <a:lnSpc>
                <a:spcPct val="90000"/>
              </a:lnSpc>
              <a:spcBef>
                <a:spcPts val="0"/>
              </a:spcBef>
              <a:spcAft>
                <a:spcPct val="35000"/>
              </a:spcAft>
              <a:buClrTx/>
              <a:buSzTx/>
              <a:buFontTx/>
              <a:buNone/>
              <a:tabLst/>
              <a:defRPr/>
            </a:pPr>
            <a:r>
              <a:rPr kumimoji="0" lang="en-US" sz="1050" b="0" i="0" u="none" strike="noStrike" kern="0" cap="none" spc="0" normalizeH="0" baseline="0" noProof="0">
                <a:ln>
                  <a:noFill/>
                </a:ln>
                <a:solidFill>
                  <a:prstClr val="black"/>
                </a:solidFill>
                <a:effectLst/>
                <a:uLnTx/>
                <a:uFillTx/>
                <a:latin typeface="Calibri" panose="020F0502020204030204"/>
                <a:ea typeface="+mn-ea"/>
                <a:cs typeface="+mn-cs"/>
              </a:rPr>
              <a:t>Services</a:t>
            </a:r>
          </a:p>
        </p:txBody>
      </p:sp>
      <p:sp>
        <p:nvSpPr>
          <p:cNvPr id="21" name="Rectangle 20">
            <a:extLst>
              <a:ext uri="{FF2B5EF4-FFF2-40B4-BE49-F238E27FC236}">
                <a16:creationId xmlns:a16="http://schemas.microsoft.com/office/drawing/2014/main" id="{66C3A509-2B93-4C2A-AF6C-575FA15ADA62}"/>
              </a:ext>
            </a:extLst>
          </p:cNvPr>
          <p:cNvSpPr/>
          <p:nvPr/>
        </p:nvSpPr>
        <p:spPr>
          <a:xfrm>
            <a:off x="10257712" y="3758414"/>
            <a:ext cx="1484239" cy="469475"/>
          </a:xfrm>
          <a:prstGeom prst="rect">
            <a:avLst/>
          </a:prstGeom>
          <a:gradFill rotWithShape="1">
            <a:gsLst>
              <a:gs pos="0">
                <a:srgbClr val="477BD1">
                  <a:tint val="98000"/>
                  <a:lumMod val="100000"/>
                </a:srgbClr>
              </a:gs>
              <a:gs pos="100000">
                <a:srgbClr val="477BD1">
                  <a:shade val="88000"/>
                  <a:lumMod val="88000"/>
                </a:srgb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p:spPr>
        <p:txBody>
          <a:bodyPr spcFirstLastPara="0" vert="horz" wrap="square" lIns="72000" tIns="0" rIns="72000" bIns="108000" numCol="1" spcCol="1270" anchor="ctr" anchorCtr="0">
            <a:noAutofit/>
            <a:flatTx/>
          </a:bodyPr>
          <a:lstStyle/>
          <a:p>
            <a:pPr algn="ctr" defTabSz="400050" eaLnBrk="1" fontAlgn="auto" hangingPunct="1">
              <a:lnSpc>
                <a:spcPct val="0"/>
              </a:lnSpc>
              <a:spcBef>
                <a:spcPts val="0"/>
              </a:spcBef>
              <a:spcAft>
                <a:spcPts val="0"/>
              </a:spcAft>
              <a:defRPr/>
            </a:pPr>
            <a:r>
              <a:rPr lang="en-US" sz="1050" kern="0" dirty="0">
                <a:solidFill>
                  <a:schemeClr val="bg1">
                    <a:lumMod val="95000"/>
                  </a:schemeClr>
                </a:solidFill>
                <a:latin typeface="Calibri" panose="020F0502020204030204"/>
                <a:cs typeface="Calibri"/>
              </a:rPr>
              <a:t>Stacey Lyons</a:t>
            </a:r>
            <a:endParaRPr lang="en-US" sz="1050" b="0" i="0" u="none" strike="noStrike" kern="0" cap="none" spc="0" normalizeH="0" baseline="0" noProof="0" dirty="0">
              <a:ln>
                <a:noFill/>
              </a:ln>
              <a:solidFill>
                <a:schemeClr val="bg1">
                  <a:lumMod val="95000"/>
                </a:schemeClr>
              </a:solidFill>
              <a:effectLst/>
              <a:uLnTx/>
              <a:uFillTx/>
              <a:latin typeface="Calibri" panose="020F0502020204030204"/>
              <a:cs typeface="Calibri"/>
            </a:endParaRPr>
          </a:p>
        </p:txBody>
      </p:sp>
      <p:grpSp>
        <p:nvGrpSpPr>
          <p:cNvPr id="22" name="Group 21">
            <a:extLst>
              <a:ext uri="{FF2B5EF4-FFF2-40B4-BE49-F238E27FC236}">
                <a16:creationId xmlns:a16="http://schemas.microsoft.com/office/drawing/2014/main" id="{E0B3989E-1180-4003-9C2E-955C4BD1E53C}"/>
              </a:ext>
              <a:ext uri="{C183D7F6-B498-43B3-948B-1728B52AA6E4}">
                <adec:decorative xmlns:adec="http://schemas.microsoft.com/office/drawing/2017/decorative" val="1"/>
              </a:ext>
            </a:extLst>
          </p:cNvPr>
          <p:cNvGrpSpPr/>
          <p:nvPr/>
        </p:nvGrpSpPr>
        <p:grpSpPr>
          <a:xfrm>
            <a:off x="5912054" y="1653249"/>
            <a:ext cx="1368000" cy="518878"/>
            <a:chOff x="4417478" y="1996047"/>
            <a:chExt cx="1368000" cy="518878"/>
          </a:xfrm>
        </p:grpSpPr>
        <p:sp>
          <p:nvSpPr>
            <p:cNvPr id="23" name="Rectangle 22">
              <a:extLst>
                <a:ext uri="{FF2B5EF4-FFF2-40B4-BE49-F238E27FC236}">
                  <a16:creationId xmlns:a16="http://schemas.microsoft.com/office/drawing/2014/main" id="{1CD2998C-11F1-4319-A63A-8BB127B35142}"/>
                </a:ext>
              </a:extLst>
            </p:cNvPr>
            <p:cNvSpPr/>
            <p:nvPr/>
          </p:nvSpPr>
          <p:spPr>
            <a:xfrm>
              <a:off x="4417478" y="1996047"/>
              <a:ext cx="1368000" cy="509451"/>
            </a:xfrm>
            <a:prstGeom prst="rect">
              <a:avLst/>
            </a:prstGeom>
            <a:gradFill rotWithShape="1">
              <a:gsLst>
                <a:gs pos="0">
                  <a:srgbClr val="477BD1">
                    <a:tint val="98000"/>
                    <a:lumMod val="100000"/>
                  </a:srgbClr>
                </a:gs>
                <a:gs pos="100000">
                  <a:srgbClr val="477BD1">
                    <a:shade val="88000"/>
                    <a:lumMod val="88000"/>
                  </a:srgb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p:spPr>
          <p:txBody>
            <a:bodyPr spcFirstLastPara="0" vert="horz" wrap="square" lIns="5715" tIns="5715" rIns="5715" bIns="54011" numCol="1" spcCol="1270" anchor="ctr" anchorCtr="0">
              <a:noAutofit/>
              <a:flatTx/>
            </a:bodyPr>
            <a:lstStyle/>
            <a:p>
              <a:pPr marL="0" marR="0" lvl="0" indent="0" algn="ctr" defTabSz="400050" eaLnBrk="1" fontAlgn="auto" latinLnBrk="0" hangingPunct="1">
                <a:lnSpc>
                  <a:spcPct val="90000"/>
                </a:lnSpc>
                <a:spcBef>
                  <a:spcPts val="0"/>
                </a:spcBef>
                <a:spcAft>
                  <a:spcPct val="35000"/>
                </a:spcAft>
                <a:buClrTx/>
                <a:buSzTx/>
                <a:buFontTx/>
                <a:buNone/>
                <a:tabLst/>
                <a:defRPr/>
              </a:pPr>
              <a:r>
                <a:rPr kumimoji="0" lang="en-US" sz="1050" b="0" i="0" u="none" strike="noStrike" kern="0" cap="none" spc="0" normalizeH="0" baseline="0" noProof="0">
                  <a:ln>
                    <a:noFill/>
                  </a:ln>
                  <a:solidFill>
                    <a:prstClr val="white"/>
                  </a:solidFill>
                  <a:effectLst/>
                  <a:uLnTx/>
                  <a:uFillTx/>
                  <a:latin typeface="Calibri" panose="020F0502020204030204"/>
                  <a:ea typeface="+mn-ea"/>
                  <a:cs typeface="+mn-cs"/>
                </a:rPr>
                <a:t>Gary Zajac</a:t>
              </a:r>
            </a:p>
          </p:txBody>
        </p:sp>
        <p:sp>
          <p:nvSpPr>
            <p:cNvPr id="24" name="Rectangle 23">
              <a:extLst>
                <a:ext uri="{FF2B5EF4-FFF2-40B4-BE49-F238E27FC236}">
                  <a16:creationId xmlns:a16="http://schemas.microsoft.com/office/drawing/2014/main" id="{55CEE35F-75A9-4365-A47B-B2EF61834C2B}"/>
                </a:ext>
              </a:extLst>
            </p:cNvPr>
            <p:cNvSpPr/>
            <p:nvPr/>
          </p:nvSpPr>
          <p:spPr>
            <a:xfrm>
              <a:off x="4417478" y="2406925"/>
              <a:ext cx="1368000" cy="108000"/>
            </a:xfrm>
            <a:prstGeom prst="rect">
              <a:avLst/>
            </a:prstGeom>
            <a:solidFill>
              <a:srgbClr val="EBEBEB">
                <a:lumMod val="25000"/>
              </a:srgbClr>
            </a:soli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p:spPr>
          <p:txBody>
            <a:bodyPr spcFirstLastPara="0" vert="horz" wrap="square" lIns="22860" tIns="5715" rIns="22860" bIns="5715" numCol="1" spcCol="1270" anchor="ctr" anchorCtr="0">
              <a:noAutofit/>
              <a:flatTx/>
            </a:bodyPr>
            <a:lstStyle/>
            <a:p>
              <a:pPr marL="0" marR="0" lvl="0" indent="0" algn="ctr" defTabSz="400050" eaLnBrk="1" fontAlgn="auto" latinLnBrk="0" hangingPunct="1">
                <a:lnSpc>
                  <a:spcPct val="90000"/>
                </a:lnSpc>
                <a:spcBef>
                  <a:spcPts val="0"/>
                </a:spcBef>
                <a:spcAft>
                  <a:spcPct val="35000"/>
                </a:spcAft>
                <a:buClrTx/>
                <a:buSzTx/>
                <a:buFontTx/>
                <a:buNone/>
                <a:tabLst/>
                <a:defRPr/>
              </a:pPr>
              <a:r>
                <a:rPr kumimoji="0" lang="en-US" sz="1050" b="0" i="0" u="none" strike="noStrike" kern="0" cap="none" spc="0" normalizeH="0" baseline="0" noProof="0">
                  <a:ln>
                    <a:noFill/>
                  </a:ln>
                  <a:solidFill>
                    <a:prstClr val="white"/>
                  </a:solidFill>
                  <a:effectLst/>
                  <a:uLnTx/>
                  <a:uFillTx/>
                  <a:latin typeface="Calibri" panose="020F0502020204030204"/>
                  <a:ea typeface="+mn-ea"/>
                  <a:cs typeface="+mn-cs"/>
                </a:rPr>
                <a:t>Managing Director</a:t>
              </a:r>
            </a:p>
          </p:txBody>
        </p:sp>
      </p:grpSp>
      <p:cxnSp>
        <p:nvCxnSpPr>
          <p:cNvPr id="25" name="Straight Connector 24" descr="decorative element">
            <a:extLst>
              <a:ext uri="{FF2B5EF4-FFF2-40B4-BE49-F238E27FC236}">
                <a16:creationId xmlns:a16="http://schemas.microsoft.com/office/drawing/2014/main" id="{486A7966-906C-42A3-AC46-6A9050BAC5FD}"/>
              </a:ext>
            </a:extLst>
          </p:cNvPr>
          <p:cNvCxnSpPr>
            <a:cxnSpLocks/>
            <a:stCxn id="12" idx="2"/>
          </p:cNvCxnSpPr>
          <p:nvPr/>
        </p:nvCxnSpPr>
        <p:spPr>
          <a:xfrm>
            <a:off x="2263102" y="3352689"/>
            <a:ext cx="2169" cy="369330"/>
          </a:xfrm>
          <a:prstGeom prst="line">
            <a:avLst/>
          </a:prstGeom>
          <a:noFill/>
          <a:ln w="3175" cap="rnd" cmpd="sng" algn="ctr">
            <a:solidFill>
              <a:sysClr val="window" lastClr="FFFFFF">
                <a:lumMod val="75000"/>
              </a:sysClr>
            </a:solidFill>
            <a:prstDash val="solid"/>
            <a:headEnd type="none" w="sm" len="sm"/>
            <a:tailEnd type="none" w="sm" len="sm"/>
          </a:ln>
          <a:effectLst/>
          <a:scene3d>
            <a:camera prst="obliqueTopLeft"/>
            <a:lightRig rig="threePt" dir="t"/>
          </a:scene3d>
        </p:spPr>
      </p:cxnSp>
      <p:cxnSp>
        <p:nvCxnSpPr>
          <p:cNvPr id="26" name="Straight Connector 25" descr="decorative element">
            <a:extLst>
              <a:ext uri="{FF2B5EF4-FFF2-40B4-BE49-F238E27FC236}">
                <a16:creationId xmlns:a16="http://schemas.microsoft.com/office/drawing/2014/main" id="{94370FDA-E4C0-432A-AB2A-B936C5A308E0}"/>
              </a:ext>
            </a:extLst>
          </p:cNvPr>
          <p:cNvCxnSpPr>
            <a:cxnSpLocks/>
          </p:cNvCxnSpPr>
          <p:nvPr/>
        </p:nvCxnSpPr>
        <p:spPr>
          <a:xfrm>
            <a:off x="7463149" y="3352689"/>
            <a:ext cx="936" cy="369330"/>
          </a:xfrm>
          <a:prstGeom prst="line">
            <a:avLst/>
          </a:prstGeom>
          <a:noFill/>
          <a:ln w="3175" cap="rnd" cmpd="sng" algn="ctr">
            <a:solidFill>
              <a:sysClr val="window" lastClr="FFFFFF">
                <a:lumMod val="75000"/>
              </a:sysClr>
            </a:solidFill>
            <a:prstDash val="solid"/>
            <a:headEnd type="none" w="sm" len="sm"/>
            <a:tailEnd type="none" w="sm" len="sm"/>
          </a:ln>
          <a:effectLst/>
          <a:scene3d>
            <a:camera prst="obliqueTopLeft"/>
            <a:lightRig rig="threePt" dir="t"/>
          </a:scene3d>
        </p:spPr>
      </p:cxnSp>
      <p:cxnSp>
        <p:nvCxnSpPr>
          <p:cNvPr id="27" name="Straight Connector 26" descr="decorative element">
            <a:extLst>
              <a:ext uri="{FF2B5EF4-FFF2-40B4-BE49-F238E27FC236}">
                <a16:creationId xmlns:a16="http://schemas.microsoft.com/office/drawing/2014/main" id="{0832712F-DB84-4F45-A071-CDE2B7324A00}"/>
              </a:ext>
            </a:extLst>
          </p:cNvPr>
          <p:cNvCxnSpPr>
            <a:cxnSpLocks/>
            <a:stCxn id="20" idx="2"/>
          </p:cNvCxnSpPr>
          <p:nvPr/>
        </p:nvCxnSpPr>
        <p:spPr>
          <a:xfrm>
            <a:off x="10929847" y="3352689"/>
            <a:ext cx="116" cy="369330"/>
          </a:xfrm>
          <a:prstGeom prst="line">
            <a:avLst/>
          </a:prstGeom>
          <a:noFill/>
          <a:ln w="3175" cap="rnd" cmpd="sng" algn="ctr">
            <a:solidFill>
              <a:sysClr val="window" lastClr="FFFFFF">
                <a:lumMod val="75000"/>
              </a:sysClr>
            </a:solidFill>
            <a:prstDash val="solid"/>
            <a:headEnd type="none" w="sm" len="sm"/>
            <a:tailEnd type="none" w="sm" len="sm"/>
          </a:ln>
          <a:effectLst/>
          <a:scene3d>
            <a:camera prst="obliqueTopLeft"/>
            <a:lightRig rig="threePt" dir="t"/>
          </a:scene3d>
        </p:spPr>
      </p:cxnSp>
      <p:sp>
        <p:nvSpPr>
          <p:cNvPr id="28" name="Oval 27" descr="decorative element">
            <a:extLst>
              <a:ext uri="{FF2B5EF4-FFF2-40B4-BE49-F238E27FC236}">
                <a16:creationId xmlns:a16="http://schemas.microsoft.com/office/drawing/2014/main" id="{BA7FC736-E189-454F-B337-C832790E60DC}"/>
              </a:ext>
            </a:extLst>
          </p:cNvPr>
          <p:cNvSpPr/>
          <p:nvPr/>
        </p:nvSpPr>
        <p:spPr>
          <a:xfrm>
            <a:off x="2208064" y="2732107"/>
            <a:ext cx="114414" cy="85961"/>
          </a:xfrm>
          <a:prstGeom prst="ellipse">
            <a:avLst/>
          </a:prstGeom>
          <a:noFill/>
          <a:ln w="19050" cap="rnd"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Oval 28" descr="decorative element">
            <a:extLst>
              <a:ext uri="{FF2B5EF4-FFF2-40B4-BE49-F238E27FC236}">
                <a16:creationId xmlns:a16="http://schemas.microsoft.com/office/drawing/2014/main" id="{AE1242B3-2E69-4A0E-BEF5-20F412C71457}"/>
              </a:ext>
            </a:extLst>
          </p:cNvPr>
          <p:cNvSpPr/>
          <p:nvPr/>
        </p:nvSpPr>
        <p:spPr>
          <a:xfrm>
            <a:off x="10872756" y="2732107"/>
            <a:ext cx="114414" cy="85961"/>
          </a:xfrm>
          <a:prstGeom prst="ellipse">
            <a:avLst/>
          </a:prstGeom>
          <a:noFill/>
          <a:ln w="19050" cap="rnd"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78AB1F95-A8F1-4759-9545-F0932C42352C}"/>
              </a:ext>
              <a:ext uri="{C183D7F6-B498-43B3-948B-1728B52AA6E4}">
                <adec:decorative xmlns:adec="http://schemas.microsoft.com/office/drawing/2017/decorative" val="1"/>
              </a:ext>
            </a:extLst>
          </p:cNvPr>
          <p:cNvGrpSpPr/>
          <p:nvPr/>
        </p:nvGrpSpPr>
        <p:grpSpPr>
          <a:xfrm>
            <a:off x="5912054" y="709464"/>
            <a:ext cx="1368000" cy="593552"/>
            <a:chOff x="5410380" y="965775"/>
            <a:chExt cx="1765620" cy="593551"/>
          </a:xfrm>
        </p:grpSpPr>
        <p:sp>
          <p:nvSpPr>
            <p:cNvPr id="31" name="Rectangle 30">
              <a:extLst>
                <a:ext uri="{FF2B5EF4-FFF2-40B4-BE49-F238E27FC236}">
                  <a16:creationId xmlns:a16="http://schemas.microsoft.com/office/drawing/2014/main" id="{A565496F-347F-4468-8C20-85BFA023BC3A}"/>
                </a:ext>
              </a:extLst>
            </p:cNvPr>
            <p:cNvSpPr/>
            <p:nvPr/>
          </p:nvSpPr>
          <p:spPr>
            <a:xfrm>
              <a:off x="5410380" y="965775"/>
              <a:ext cx="1765619" cy="584126"/>
            </a:xfrm>
            <a:prstGeom prst="rect">
              <a:avLst/>
            </a:prstGeom>
            <a:gradFill rotWithShape="1">
              <a:gsLst>
                <a:gs pos="0">
                  <a:srgbClr val="477BD1">
                    <a:tint val="98000"/>
                    <a:lumMod val="100000"/>
                  </a:srgbClr>
                </a:gs>
                <a:gs pos="100000">
                  <a:srgbClr val="477BD1">
                    <a:shade val="88000"/>
                    <a:lumMod val="88000"/>
                  </a:srgb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p:spPr>
          <p:txBody>
            <a:bodyPr spcFirstLastPara="0" vert="horz" wrap="square" lIns="5715" tIns="5715" rIns="5715" bIns="54011" numCol="1" spcCol="1270" anchor="ctr" anchorCtr="0">
              <a:noAutofit/>
              <a:flatTx/>
            </a:bodyPr>
            <a:lstStyle/>
            <a:p>
              <a:pPr algn="ctr" defTabSz="400050" eaLnBrk="1" fontAlgn="auto" hangingPunct="1">
                <a:lnSpc>
                  <a:spcPct val="90000"/>
                </a:lnSpc>
                <a:spcBef>
                  <a:spcPts val="0"/>
                </a:spcBef>
                <a:spcAft>
                  <a:spcPct val="35000"/>
                </a:spcAft>
                <a:defRPr/>
              </a:pPr>
              <a:r>
                <a:rPr lang="en-US" sz="1050" kern="0" dirty="0">
                  <a:solidFill>
                    <a:schemeClr val="bg1"/>
                  </a:solidFill>
                  <a:latin typeface="Calibri" panose="020F0502020204030204"/>
                </a:rPr>
                <a:t>Jeffery Ulmer</a:t>
              </a:r>
              <a:endParaRPr lang="en-US" sz="1050" b="0" i="0" u="none" strike="noStrike" kern="0" cap="none" spc="0" normalizeH="0" baseline="0" noProof="0">
                <a:ln>
                  <a:noFill/>
                </a:ln>
                <a:solidFill>
                  <a:schemeClr val="bg1"/>
                </a:solidFill>
                <a:effectLst/>
                <a:uLnTx/>
                <a:uFillTx/>
                <a:latin typeface="Calibri" panose="020F0502020204030204"/>
                <a:cs typeface="Calibri"/>
              </a:endParaRPr>
            </a:p>
          </p:txBody>
        </p:sp>
        <p:sp>
          <p:nvSpPr>
            <p:cNvPr id="32" name="Rectangle 31">
              <a:extLst>
                <a:ext uri="{FF2B5EF4-FFF2-40B4-BE49-F238E27FC236}">
                  <a16:creationId xmlns:a16="http://schemas.microsoft.com/office/drawing/2014/main" id="{3A506FE7-1924-48AA-82D7-20381DC991D9}"/>
                </a:ext>
              </a:extLst>
            </p:cNvPr>
            <p:cNvSpPr/>
            <p:nvPr/>
          </p:nvSpPr>
          <p:spPr>
            <a:xfrm>
              <a:off x="5410380" y="1443880"/>
              <a:ext cx="1765620" cy="115446"/>
            </a:xfrm>
            <a:prstGeom prst="rect">
              <a:avLst/>
            </a:prstGeom>
            <a:solidFill>
              <a:srgbClr val="EBEBEB">
                <a:lumMod val="25000"/>
              </a:srgbClr>
            </a:soli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p:spPr>
          <p:txBody>
            <a:bodyPr spcFirstLastPara="0" vert="horz" wrap="square" lIns="22860" tIns="5715" rIns="22860" bIns="5715" numCol="1" spcCol="1270" anchor="ctr" anchorCtr="0">
              <a:noAutofit/>
              <a:flatTx/>
            </a:bodyPr>
            <a:lstStyle/>
            <a:p>
              <a:pPr marL="0" marR="0" lvl="0" indent="0" algn="ctr" defTabSz="400050" eaLnBrk="1" fontAlgn="auto" latinLnBrk="0" hangingPunct="1">
                <a:lnSpc>
                  <a:spcPct val="90000"/>
                </a:lnSpc>
                <a:spcBef>
                  <a:spcPts val="0"/>
                </a:spcBef>
                <a:spcAft>
                  <a:spcPct val="35000"/>
                </a:spcAft>
                <a:buClrTx/>
                <a:buSzTx/>
                <a:buFontTx/>
                <a:buNone/>
                <a:tabLst/>
                <a:defRPr/>
              </a:pPr>
              <a:r>
                <a:rPr kumimoji="0" lang="en-US" sz="1050" b="0" i="0" u="none" strike="noStrike" kern="0" cap="none" spc="0" normalizeH="0" baseline="0" noProof="0">
                  <a:ln>
                    <a:noFill/>
                  </a:ln>
                  <a:solidFill>
                    <a:prstClr val="white"/>
                  </a:solidFill>
                  <a:effectLst/>
                  <a:uLnTx/>
                  <a:uFillTx/>
                  <a:latin typeface="Calibri" panose="020F0502020204030204"/>
                  <a:ea typeface="+mn-ea"/>
                  <a:cs typeface="+mn-cs"/>
                </a:rPr>
                <a:t>Director</a:t>
              </a:r>
            </a:p>
          </p:txBody>
        </p:sp>
      </p:grpSp>
      <p:sp>
        <p:nvSpPr>
          <p:cNvPr id="33" name="Oval 32">
            <a:extLst>
              <a:ext uri="{FF2B5EF4-FFF2-40B4-BE49-F238E27FC236}">
                <a16:creationId xmlns:a16="http://schemas.microsoft.com/office/drawing/2014/main" id="{E333E191-00A9-4DD2-89AA-4018D8125746}"/>
              </a:ext>
              <a:ext uri="{C183D7F6-B498-43B3-948B-1728B52AA6E4}">
                <adec:decorative xmlns:adec="http://schemas.microsoft.com/office/drawing/2017/decorative" val="1"/>
              </a:ext>
            </a:extLst>
          </p:cNvPr>
          <p:cNvSpPr/>
          <p:nvPr/>
        </p:nvSpPr>
        <p:spPr>
          <a:xfrm>
            <a:off x="6554693" y="1303017"/>
            <a:ext cx="85961" cy="85961"/>
          </a:xfrm>
          <a:prstGeom prst="ellipse">
            <a:avLst/>
          </a:prstGeom>
          <a:noFill/>
          <a:ln w="19050" cap="rnd" cmpd="sng" algn="ctr">
            <a:noFill/>
            <a:prstDash val="solid"/>
          </a:ln>
          <a:effectLst/>
          <a:scene3d>
            <a:camera prst="obliqueTopLeft"/>
            <a:lightRig rig="threePt" dir="t"/>
          </a:scene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4" name="Connector: Elbow 33" descr="decorative element">
            <a:extLst>
              <a:ext uri="{FF2B5EF4-FFF2-40B4-BE49-F238E27FC236}">
                <a16:creationId xmlns:a16="http://schemas.microsoft.com/office/drawing/2014/main" id="{9F934CB7-B8E7-4548-9BAA-F3E0685EA31D}"/>
              </a:ext>
            </a:extLst>
          </p:cNvPr>
          <p:cNvCxnSpPr>
            <a:cxnSpLocks/>
            <a:stCxn id="24" idx="2"/>
            <a:endCxn id="28" idx="0"/>
          </p:cNvCxnSpPr>
          <p:nvPr/>
        </p:nvCxnSpPr>
        <p:spPr>
          <a:xfrm rot="5400000">
            <a:off x="4150673" y="286726"/>
            <a:ext cx="559980" cy="4330783"/>
          </a:xfrm>
          <a:prstGeom prst="bentConnector3">
            <a:avLst>
              <a:gd name="adj1" fmla="val 50000"/>
            </a:avLst>
          </a:prstGeom>
          <a:noFill/>
          <a:ln w="3175" cap="rnd" cmpd="sng" algn="ctr">
            <a:solidFill>
              <a:sysClr val="window" lastClr="FFFFFF">
                <a:lumMod val="75000"/>
              </a:sysClr>
            </a:solidFill>
            <a:prstDash val="solid"/>
            <a:headEnd type="none" w="sm" len="sm"/>
            <a:tailEnd type="none" w="sm" len="sm"/>
          </a:ln>
          <a:effectLst/>
        </p:spPr>
      </p:cxnSp>
      <p:cxnSp>
        <p:nvCxnSpPr>
          <p:cNvPr id="35" name="Connector: Elbow 34" descr="decorative element">
            <a:extLst>
              <a:ext uri="{FF2B5EF4-FFF2-40B4-BE49-F238E27FC236}">
                <a16:creationId xmlns:a16="http://schemas.microsoft.com/office/drawing/2014/main" id="{A436FA5E-EE30-4268-87AC-D2FEB819FC6D}"/>
              </a:ext>
            </a:extLst>
          </p:cNvPr>
          <p:cNvCxnSpPr>
            <a:cxnSpLocks/>
            <a:stCxn id="24" idx="2"/>
            <a:endCxn id="29" idx="0"/>
          </p:cNvCxnSpPr>
          <p:nvPr/>
        </p:nvCxnSpPr>
        <p:spPr>
          <a:xfrm rot="16200000" flipH="1">
            <a:off x="8483018" y="285162"/>
            <a:ext cx="559980" cy="4333909"/>
          </a:xfrm>
          <a:prstGeom prst="bentConnector3">
            <a:avLst>
              <a:gd name="adj1" fmla="val 50000"/>
            </a:avLst>
          </a:prstGeom>
          <a:noFill/>
          <a:ln w="3175" cap="rnd" cmpd="sng" algn="ctr">
            <a:solidFill>
              <a:sysClr val="window" lastClr="FFFFFF">
                <a:lumMod val="75000"/>
              </a:sysClr>
            </a:solidFill>
            <a:prstDash val="solid"/>
            <a:headEnd type="none" w="sm" len="sm"/>
            <a:tailEnd type="none" w="sm" len="sm"/>
          </a:ln>
          <a:effectLst/>
        </p:spPr>
      </p:cxnSp>
      <p:cxnSp>
        <p:nvCxnSpPr>
          <p:cNvPr id="36" name="Straight Connector 35" descr="decorative element">
            <a:extLst>
              <a:ext uri="{FF2B5EF4-FFF2-40B4-BE49-F238E27FC236}">
                <a16:creationId xmlns:a16="http://schemas.microsoft.com/office/drawing/2014/main" id="{F3DFBF23-EC5A-4713-AE68-7736876CEAB7}"/>
              </a:ext>
            </a:extLst>
          </p:cNvPr>
          <p:cNvCxnSpPr>
            <a:cxnSpLocks/>
          </p:cNvCxnSpPr>
          <p:nvPr/>
        </p:nvCxnSpPr>
        <p:spPr>
          <a:xfrm>
            <a:off x="4032534" y="2445983"/>
            <a:ext cx="0" cy="286123"/>
          </a:xfrm>
          <a:prstGeom prst="line">
            <a:avLst/>
          </a:prstGeom>
          <a:noFill/>
          <a:ln w="3175" cap="rnd" cmpd="sng" algn="ctr">
            <a:solidFill>
              <a:sysClr val="window" lastClr="FFFFFF">
                <a:lumMod val="75000"/>
              </a:sysClr>
            </a:solidFill>
            <a:prstDash val="solid"/>
            <a:headEnd type="none" w="sm" len="sm"/>
            <a:tailEnd type="none" w="sm" len="sm"/>
          </a:ln>
          <a:effectLst/>
        </p:spPr>
      </p:cxnSp>
      <p:cxnSp>
        <p:nvCxnSpPr>
          <p:cNvPr id="37" name="Straight Connector 36" descr="decorative element">
            <a:extLst>
              <a:ext uri="{FF2B5EF4-FFF2-40B4-BE49-F238E27FC236}">
                <a16:creationId xmlns:a16="http://schemas.microsoft.com/office/drawing/2014/main" id="{22A9C781-591F-4D14-BB4D-858ABFA2ACFA}"/>
              </a:ext>
            </a:extLst>
          </p:cNvPr>
          <p:cNvCxnSpPr>
            <a:cxnSpLocks/>
          </p:cNvCxnSpPr>
          <p:nvPr/>
        </p:nvCxnSpPr>
        <p:spPr>
          <a:xfrm>
            <a:off x="5731147" y="2445983"/>
            <a:ext cx="11443" cy="286123"/>
          </a:xfrm>
          <a:prstGeom prst="line">
            <a:avLst/>
          </a:prstGeom>
          <a:noFill/>
          <a:ln w="3175" cap="rnd" cmpd="sng" algn="ctr">
            <a:solidFill>
              <a:sysClr val="window" lastClr="FFFFFF">
                <a:lumMod val="75000"/>
              </a:sysClr>
            </a:solidFill>
            <a:prstDash val="solid"/>
            <a:headEnd type="none" w="sm" len="sm"/>
            <a:tailEnd type="none" w="sm" len="sm"/>
          </a:ln>
          <a:effectLst/>
        </p:spPr>
      </p:cxnSp>
      <p:cxnSp>
        <p:nvCxnSpPr>
          <p:cNvPr id="38" name="Straight Connector 37" descr="decorative element">
            <a:extLst>
              <a:ext uri="{FF2B5EF4-FFF2-40B4-BE49-F238E27FC236}">
                <a16:creationId xmlns:a16="http://schemas.microsoft.com/office/drawing/2014/main" id="{DC8CE163-CDF9-4F39-9742-E255B657BB70}"/>
              </a:ext>
            </a:extLst>
          </p:cNvPr>
          <p:cNvCxnSpPr>
            <a:cxnSpLocks/>
          </p:cNvCxnSpPr>
          <p:nvPr/>
        </p:nvCxnSpPr>
        <p:spPr>
          <a:xfrm>
            <a:off x="7452646" y="2445983"/>
            <a:ext cx="0" cy="286123"/>
          </a:xfrm>
          <a:prstGeom prst="line">
            <a:avLst/>
          </a:prstGeom>
          <a:noFill/>
          <a:ln w="3175" cap="rnd" cmpd="sng" algn="ctr">
            <a:solidFill>
              <a:sysClr val="window" lastClr="FFFFFF">
                <a:lumMod val="75000"/>
              </a:sysClr>
            </a:solidFill>
            <a:prstDash val="solid"/>
            <a:headEnd type="none" w="sm" len="sm"/>
            <a:tailEnd type="none" w="sm" len="sm"/>
          </a:ln>
          <a:effectLst/>
        </p:spPr>
      </p:cxnSp>
      <p:cxnSp>
        <p:nvCxnSpPr>
          <p:cNvPr id="39" name="Straight Connector 38" descr="decorative element">
            <a:extLst>
              <a:ext uri="{FF2B5EF4-FFF2-40B4-BE49-F238E27FC236}">
                <a16:creationId xmlns:a16="http://schemas.microsoft.com/office/drawing/2014/main" id="{66749123-C9ED-4F31-91FD-DEBEC8B4B87E}"/>
              </a:ext>
            </a:extLst>
          </p:cNvPr>
          <p:cNvCxnSpPr>
            <a:cxnSpLocks/>
          </p:cNvCxnSpPr>
          <p:nvPr/>
        </p:nvCxnSpPr>
        <p:spPr>
          <a:xfrm>
            <a:off x="9206244" y="2445983"/>
            <a:ext cx="0" cy="286123"/>
          </a:xfrm>
          <a:prstGeom prst="line">
            <a:avLst/>
          </a:prstGeom>
          <a:noFill/>
          <a:ln w="3175" cap="rnd" cmpd="sng" algn="ctr">
            <a:solidFill>
              <a:sysClr val="window" lastClr="FFFFFF">
                <a:lumMod val="75000"/>
              </a:sysClr>
            </a:solidFill>
            <a:prstDash val="solid"/>
            <a:headEnd type="none" w="sm" len="sm"/>
            <a:tailEnd type="none" w="sm" len="sm"/>
          </a:ln>
          <a:effectLst/>
        </p:spPr>
      </p:cxnSp>
      <p:grpSp>
        <p:nvGrpSpPr>
          <p:cNvPr id="40" name="Group 39">
            <a:extLst>
              <a:ext uri="{FF2B5EF4-FFF2-40B4-BE49-F238E27FC236}">
                <a16:creationId xmlns:a16="http://schemas.microsoft.com/office/drawing/2014/main" id="{61F3FF8A-A18A-4F95-BB95-CC2720FFA91E}"/>
              </a:ext>
              <a:ext uri="{C183D7F6-B498-43B3-948B-1728B52AA6E4}">
                <adec:decorative xmlns:adec="http://schemas.microsoft.com/office/drawing/2017/decorative" val="1"/>
              </a:ext>
            </a:extLst>
          </p:cNvPr>
          <p:cNvGrpSpPr/>
          <p:nvPr/>
        </p:nvGrpSpPr>
        <p:grpSpPr>
          <a:xfrm>
            <a:off x="10267065" y="4475711"/>
            <a:ext cx="1484239" cy="479160"/>
            <a:chOff x="9744174" y="4092327"/>
            <a:chExt cx="1368000" cy="479160"/>
          </a:xfrm>
        </p:grpSpPr>
        <p:sp>
          <p:nvSpPr>
            <p:cNvPr id="41" name="Rectangle 40">
              <a:extLst>
                <a:ext uri="{FF2B5EF4-FFF2-40B4-BE49-F238E27FC236}">
                  <a16:creationId xmlns:a16="http://schemas.microsoft.com/office/drawing/2014/main" id="{AB359280-8694-43CB-A8BD-C79876D1AC11}"/>
                </a:ext>
              </a:extLst>
            </p:cNvPr>
            <p:cNvSpPr/>
            <p:nvPr/>
          </p:nvSpPr>
          <p:spPr>
            <a:xfrm>
              <a:off x="9744174" y="4092327"/>
              <a:ext cx="1368000" cy="479160"/>
            </a:xfrm>
            <a:prstGeom prst="rect">
              <a:avLst/>
            </a:prstGeom>
            <a:gradFill rotWithShape="1">
              <a:gsLst>
                <a:gs pos="0">
                  <a:srgbClr val="477BD1">
                    <a:tint val="98000"/>
                    <a:lumMod val="100000"/>
                  </a:srgbClr>
                </a:gs>
                <a:gs pos="100000">
                  <a:srgbClr val="477BD1">
                    <a:shade val="88000"/>
                    <a:lumMod val="88000"/>
                  </a:srgb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p:spPr>
          <p:txBody>
            <a:bodyPr spcFirstLastPara="0" vert="horz" wrap="square" lIns="72000" tIns="0" rIns="72000" bIns="108000" numCol="1" spcCol="1270" anchor="ctr" anchorCtr="0">
              <a:noAutofit/>
              <a:flatTx/>
            </a:bodyPr>
            <a:lstStyle/>
            <a:p>
              <a:pPr marL="0" marR="0" lvl="0" indent="0" algn="ctr" defTabSz="400050" eaLnBrk="1" fontAlgn="auto" latinLnBrk="0" hangingPunct="1">
                <a:lnSpc>
                  <a:spcPct val="0"/>
                </a:lnSpc>
                <a:spcBef>
                  <a:spcPts val="0"/>
                </a:spcBef>
                <a:spcAft>
                  <a:spcPts val="0"/>
                </a:spcAft>
                <a:buClrTx/>
                <a:buSzTx/>
                <a:buFontTx/>
                <a:buNone/>
                <a:tabLst/>
                <a:defRPr/>
              </a:pPr>
              <a:r>
                <a:rPr lang="en-US" sz="1000" b="0" i="0" u="none" strike="noStrike" kern="0" cap="none" spc="0" normalizeH="0" baseline="0" noProof="0" dirty="0">
                  <a:ln>
                    <a:noFill/>
                  </a:ln>
                  <a:solidFill>
                    <a:schemeClr val="bg1"/>
                  </a:solidFill>
                  <a:effectLst/>
                  <a:uLnTx/>
                  <a:uFillTx/>
                  <a:latin typeface="Calibri" panose="020F0502020204030204"/>
                  <a:cs typeface="Calibri"/>
                </a:rPr>
                <a:t>Helen </a:t>
              </a:r>
              <a:r>
                <a:rPr lang="en-US" sz="1000" b="0" i="0" u="none" strike="noStrike" kern="0" cap="none" spc="0" normalizeH="0" baseline="0" noProof="0" dirty="0" err="1">
                  <a:ln>
                    <a:noFill/>
                  </a:ln>
                  <a:solidFill>
                    <a:schemeClr val="bg1"/>
                  </a:solidFill>
                  <a:effectLst/>
                  <a:uLnTx/>
                  <a:uFillTx/>
                  <a:latin typeface="Calibri" panose="020F0502020204030204"/>
                  <a:cs typeface="Calibri"/>
                </a:rPr>
                <a:t>Pawko</a:t>
              </a:r>
              <a:endParaRPr lang="en-US" sz="1000" b="0" i="0" u="none" strike="noStrike" kern="0" cap="none" spc="0" normalizeH="0" baseline="0" noProof="0" dirty="0">
                <a:ln>
                  <a:noFill/>
                </a:ln>
                <a:solidFill>
                  <a:schemeClr val="bg1"/>
                </a:solidFill>
                <a:effectLst/>
                <a:uLnTx/>
                <a:uFillTx/>
                <a:latin typeface="Calibri" panose="020F0502020204030204"/>
                <a:cs typeface="Calibri"/>
              </a:endParaRPr>
            </a:p>
          </p:txBody>
        </p:sp>
        <p:sp>
          <p:nvSpPr>
            <p:cNvPr id="42" name="Rectangle 41">
              <a:extLst>
                <a:ext uri="{FF2B5EF4-FFF2-40B4-BE49-F238E27FC236}">
                  <a16:creationId xmlns:a16="http://schemas.microsoft.com/office/drawing/2014/main" id="{B7CCF749-7ADB-4702-AE36-BBCF869D3B9A}"/>
                </a:ext>
              </a:extLst>
            </p:cNvPr>
            <p:cNvSpPr/>
            <p:nvPr/>
          </p:nvSpPr>
          <p:spPr>
            <a:xfrm>
              <a:off x="9763732" y="4359228"/>
              <a:ext cx="1348442" cy="196005"/>
            </a:xfrm>
            <a:prstGeom prst="rect">
              <a:avLst/>
            </a:prstGeom>
            <a:solidFill>
              <a:srgbClr val="EBEBEB">
                <a:lumMod val="25000"/>
              </a:srgbClr>
            </a:solidFill>
            <a:ln w="19050" cap="rnd" cmpd="sng" algn="ctr">
              <a:noFill/>
              <a:prstDash val="solid"/>
            </a:ln>
            <a:effectLst/>
            <a:scene3d>
              <a:camera prst="obliqueTopLeft"/>
              <a:lightRig rig="brightRoom" dir="t"/>
            </a:scene3d>
            <a:sp3d extrusionH="88900"/>
          </p:spPr>
          <p:txBody>
            <a:bodyPr spcFirstLastPara="0" vert="horz" wrap="square" lIns="22860" tIns="5715" rIns="22860" bIns="5715" numCol="1" spcCol="1270" anchor="ctr" anchorCtr="0">
              <a:noAutofit/>
              <a:flatTx/>
            </a:bodyPr>
            <a:lstStyle/>
            <a:p>
              <a:pPr marL="0" marR="0" lvl="0" indent="0" algn="ctr" defTabSz="400050"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panose="020F0502020204030204"/>
                  <a:ea typeface="+mn-ea"/>
                  <a:cs typeface="+mn-cs"/>
                </a:rPr>
                <a:t>Administrative Assistant </a:t>
              </a:r>
            </a:p>
            <a:p>
              <a:pPr marL="0" marR="0" lvl="0" indent="0" algn="ctr" defTabSz="400050" eaLnBrk="1" fontAlgn="auto" latinLnBrk="0" hangingPunct="1">
                <a:lnSpc>
                  <a:spcPct val="90000"/>
                </a:lnSpc>
                <a:spcBef>
                  <a:spcPts val="0"/>
                </a:spcBef>
                <a:spcAft>
                  <a:spcPct val="3500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panose="020F0502020204030204"/>
                  <a:ea typeface="+mn-ea"/>
                  <a:cs typeface="+mn-cs"/>
                </a:rPr>
                <a:t>(Abington)</a:t>
              </a:r>
            </a:p>
          </p:txBody>
        </p:sp>
      </p:grpSp>
      <p:sp>
        <p:nvSpPr>
          <p:cNvPr id="43" name="Oval 42">
            <a:extLst>
              <a:ext uri="{FF2B5EF4-FFF2-40B4-BE49-F238E27FC236}">
                <a16:creationId xmlns:a16="http://schemas.microsoft.com/office/drawing/2014/main" id="{BDF8F16D-CF64-488D-8685-44853A04D0D7}"/>
              </a:ext>
              <a:ext uri="{C183D7F6-B498-43B3-948B-1728B52AA6E4}">
                <adec:decorative xmlns:adec="http://schemas.microsoft.com/office/drawing/2017/decorative" val="1"/>
              </a:ext>
            </a:extLst>
          </p:cNvPr>
          <p:cNvSpPr/>
          <p:nvPr/>
        </p:nvSpPr>
        <p:spPr>
          <a:xfrm>
            <a:off x="4106506" y="1781122"/>
            <a:ext cx="85961" cy="85961"/>
          </a:xfrm>
          <a:prstGeom prst="ellipse">
            <a:avLst/>
          </a:prstGeom>
          <a:noFill/>
          <a:ln w="19050" cap="rnd" cmpd="sng" algn="ctr">
            <a:noFill/>
            <a:prstDash val="solid"/>
          </a:ln>
          <a:effectLst/>
          <a:scene3d>
            <a:camera prst="obliqueTopLeft"/>
            <a:lightRig rig="threePt" dir="t"/>
          </a:scene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44" name="Straight Connector 43">
            <a:extLst>
              <a:ext uri="{FF2B5EF4-FFF2-40B4-BE49-F238E27FC236}">
                <a16:creationId xmlns:a16="http://schemas.microsoft.com/office/drawing/2014/main" id="{01B1AAD9-E8DA-40A6-A0BA-996F961EC6C4}"/>
              </a:ext>
            </a:extLst>
          </p:cNvPr>
          <p:cNvCxnSpPr>
            <a:cxnSpLocks/>
            <a:stCxn id="33" idx="0"/>
          </p:cNvCxnSpPr>
          <p:nvPr/>
        </p:nvCxnSpPr>
        <p:spPr>
          <a:xfrm flipH="1">
            <a:off x="6596053" y="1303017"/>
            <a:ext cx="1621" cy="246474"/>
          </a:xfrm>
          <a:prstGeom prst="line">
            <a:avLst/>
          </a:prstGeom>
          <a:noFill/>
          <a:ln w="9525" cap="rnd" cmpd="sng" algn="ctr">
            <a:solidFill>
              <a:srgbClr val="EBEBEB">
                <a:lumMod val="75000"/>
              </a:srgbClr>
            </a:solidFill>
            <a:prstDash val="solid"/>
          </a:ln>
          <a:effectLst/>
        </p:spPr>
      </p:cxnSp>
      <p:cxnSp>
        <p:nvCxnSpPr>
          <p:cNvPr id="45" name="Connector: Elbow 44">
            <a:extLst>
              <a:ext uri="{FF2B5EF4-FFF2-40B4-BE49-F238E27FC236}">
                <a16:creationId xmlns:a16="http://schemas.microsoft.com/office/drawing/2014/main" id="{4C2E6B0C-8CBF-4567-B571-8DD26898CF99}"/>
              </a:ext>
            </a:extLst>
          </p:cNvPr>
          <p:cNvCxnSpPr>
            <a:cxnSpLocks/>
            <a:stCxn id="31" idx="1"/>
            <a:endCxn id="50" idx="3"/>
          </p:cNvCxnSpPr>
          <p:nvPr/>
        </p:nvCxnSpPr>
        <p:spPr>
          <a:xfrm rot="10800000" flipV="1">
            <a:off x="4780128" y="1001528"/>
            <a:ext cx="1131927" cy="269372"/>
          </a:xfrm>
          <a:prstGeom prst="bentConnector3">
            <a:avLst/>
          </a:prstGeom>
          <a:noFill/>
          <a:ln w="9525" cap="rnd" cmpd="sng" algn="ctr">
            <a:solidFill>
              <a:srgbClr val="EBEBEB">
                <a:lumMod val="75000"/>
              </a:srgbClr>
            </a:solidFill>
            <a:prstDash val="solid"/>
          </a:ln>
          <a:effectLst/>
        </p:spPr>
      </p:cxnSp>
      <p:grpSp>
        <p:nvGrpSpPr>
          <p:cNvPr id="46" name="Group 45">
            <a:extLst>
              <a:ext uri="{FF2B5EF4-FFF2-40B4-BE49-F238E27FC236}">
                <a16:creationId xmlns:a16="http://schemas.microsoft.com/office/drawing/2014/main" id="{B3123668-EF1A-4906-AED6-CA39219E6457}"/>
              </a:ext>
              <a:ext uri="{C183D7F6-B498-43B3-948B-1728B52AA6E4}">
                <adec:decorative xmlns:adec="http://schemas.microsoft.com/office/drawing/2017/decorative" val="1"/>
              </a:ext>
            </a:extLst>
          </p:cNvPr>
          <p:cNvGrpSpPr/>
          <p:nvPr/>
        </p:nvGrpSpPr>
        <p:grpSpPr>
          <a:xfrm>
            <a:off x="8507585" y="5708278"/>
            <a:ext cx="1386733" cy="496786"/>
            <a:chOff x="7996029" y="5250203"/>
            <a:chExt cx="1386733" cy="496786"/>
          </a:xfrm>
        </p:grpSpPr>
        <p:sp>
          <p:nvSpPr>
            <p:cNvPr id="47" name="Rectangle 46">
              <a:extLst>
                <a:ext uri="{FF2B5EF4-FFF2-40B4-BE49-F238E27FC236}">
                  <a16:creationId xmlns:a16="http://schemas.microsoft.com/office/drawing/2014/main" id="{8902A78E-8687-4594-9CF8-8460E7917B8D}"/>
                </a:ext>
              </a:extLst>
            </p:cNvPr>
            <p:cNvSpPr/>
            <p:nvPr/>
          </p:nvSpPr>
          <p:spPr>
            <a:xfrm>
              <a:off x="7996029" y="5250203"/>
              <a:ext cx="1368000" cy="479160"/>
            </a:xfrm>
            <a:prstGeom prst="rect">
              <a:avLst/>
            </a:prstGeom>
            <a:gradFill rotWithShape="1">
              <a:gsLst>
                <a:gs pos="0">
                  <a:srgbClr val="477BD1">
                    <a:tint val="98000"/>
                    <a:lumMod val="100000"/>
                  </a:srgbClr>
                </a:gs>
                <a:gs pos="100000">
                  <a:srgbClr val="477BD1">
                    <a:shade val="88000"/>
                    <a:lumMod val="88000"/>
                  </a:srgb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p:spPr>
          <p:txBody>
            <a:bodyPr spcFirstLastPara="0" vert="horz" wrap="square" lIns="72000" tIns="0" rIns="72000" bIns="108000" numCol="1" spcCol="1270" anchor="ctr" anchorCtr="0">
              <a:noAutofit/>
              <a:flatTx/>
            </a:bodyPr>
            <a:lstStyle/>
            <a:p>
              <a:pPr marL="0" marR="0" lvl="0" indent="0" algn="ctr" defTabSz="400050" eaLnBrk="1" fontAlgn="auto" latinLnBrk="0" hangingPunct="1">
                <a:lnSpc>
                  <a:spcPct val="90000"/>
                </a:lnSpc>
                <a:spcBef>
                  <a:spcPts val="0"/>
                </a:spcBef>
                <a:spcAft>
                  <a:spcPct val="35000"/>
                </a:spcAft>
                <a:buClrTx/>
                <a:buSzTx/>
                <a:buFontTx/>
                <a:buNone/>
                <a:tabLst/>
                <a:defRPr/>
              </a:pPr>
              <a:r>
                <a:rPr kumimoji="0" lang="en-US" sz="1000" b="0" i="0" u="none" strike="noStrike" kern="0" cap="none" spc="0" normalizeH="0" baseline="0" noProof="0">
                  <a:ln>
                    <a:noFill/>
                  </a:ln>
                  <a:solidFill>
                    <a:prstClr val="white"/>
                  </a:solidFill>
                  <a:effectLst/>
                  <a:uLnTx/>
                  <a:uFillTx/>
                  <a:latin typeface="Calibri" panose="020F0502020204030204"/>
                  <a:ea typeface="+mn-ea"/>
                  <a:cs typeface="+mn-cs"/>
                </a:rPr>
                <a:t>Emerson Waite</a:t>
              </a:r>
            </a:p>
          </p:txBody>
        </p:sp>
        <p:sp>
          <p:nvSpPr>
            <p:cNvPr id="48" name="Rectangle 47">
              <a:extLst>
                <a:ext uri="{FF2B5EF4-FFF2-40B4-BE49-F238E27FC236}">
                  <a16:creationId xmlns:a16="http://schemas.microsoft.com/office/drawing/2014/main" id="{1B57532F-676B-4478-B8BD-5C62ADB7FC32}"/>
                </a:ext>
              </a:extLst>
            </p:cNvPr>
            <p:cNvSpPr/>
            <p:nvPr/>
          </p:nvSpPr>
          <p:spPr>
            <a:xfrm>
              <a:off x="8014762" y="5638989"/>
              <a:ext cx="1368000" cy="108000"/>
            </a:xfrm>
            <a:prstGeom prst="rect">
              <a:avLst/>
            </a:prstGeom>
            <a:solidFill>
              <a:sysClr val="windowText" lastClr="000000">
                <a:lumMod val="75000"/>
                <a:lumOff val="25000"/>
              </a:sysClr>
            </a:solidFill>
            <a:ln w="19050" cap="rnd" cmpd="sng" algn="ctr">
              <a:noFill/>
              <a:prstDash val="solid"/>
            </a:ln>
            <a:effectLst/>
            <a:scene3d>
              <a:camera prst="obliqueTopLeft"/>
              <a:lightRig rig="brightRoom" dir="t"/>
            </a:scene3d>
            <a:sp3d extrusionH="88900"/>
          </p:spPr>
          <p:txBody>
            <a:bodyPr spcFirstLastPara="0" vert="horz" wrap="square" lIns="22860" tIns="5715" rIns="22860" bIns="5715" numCol="1" spcCol="1270" anchor="ctr" anchorCtr="0">
              <a:noAutofit/>
              <a:flatTx/>
            </a:bodyPr>
            <a:lstStyle/>
            <a:p>
              <a:pPr marL="0" marR="0" lvl="0" indent="0" algn="ctr" defTabSz="400050" eaLnBrk="1" fontAlgn="auto" latinLnBrk="0" hangingPunct="1">
                <a:lnSpc>
                  <a:spcPct val="90000"/>
                </a:lnSpc>
                <a:spcBef>
                  <a:spcPts val="0"/>
                </a:spcBef>
                <a:spcAft>
                  <a:spcPct val="35000"/>
                </a:spcAft>
                <a:buClrTx/>
                <a:buSzTx/>
                <a:buFontTx/>
                <a:buNone/>
                <a:tabLst/>
                <a:defRPr/>
              </a:pPr>
              <a:r>
                <a:rPr kumimoji="0" lang="en-US" sz="1000" b="0" i="0" u="none" strike="noStrike" kern="0" cap="none" spc="0" normalizeH="0" baseline="0" noProof="0">
                  <a:ln>
                    <a:noFill/>
                  </a:ln>
                  <a:solidFill>
                    <a:prstClr val="white"/>
                  </a:solidFill>
                  <a:effectLst/>
                  <a:uLnTx/>
                  <a:uFillTx/>
                  <a:latin typeface="Calibri" panose="020F0502020204030204"/>
                  <a:ea typeface="+mn-ea"/>
                  <a:cs typeface="+mn-cs"/>
                </a:rPr>
                <a:t>Graduate </a:t>
              </a:r>
              <a:r>
                <a:rPr kumimoji="0" lang="en-US" sz="1050" b="0" i="0" u="none" strike="noStrike" kern="0" cap="none" spc="0" normalizeH="0" baseline="0" noProof="0">
                  <a:ln>
                    <a:noFill/>
                  </a:ln>
                  <a:solidFill>
                    <a:prstClr val="white"/>
                  </a:solidFill>
                  <a:effectLst/>
                  <a:uLnTx/>
                  <a:uFillTx/>
                  <a:latin typeface="Calibri" panose="020F0502020204030204"/>
                  <a:ea typeface="+mn-ea"/>
                  <a:cs typeface="+mn-cs"/>
                </a:rPr>
                <a:t>Assistant</a:t>
              </a:r>
              <a:endParaRPr kumimoji="0" lang="en-U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49" name="Group 48">
            <a:extLst>
              <a:ext uri="{FF2B5EF4-FFF2-40B4-BE49-F238E27FC236}">
                <a16:creationId xmlns:a16="http://schemas.microsoft.com/office/drawing/2014/main" id="{65057B29-3111-4174-BE29-FDA305AC1A4C}"/>
              </a:ext>
              <a:ext uri="{C183D7F6-B498-43B3-948B-1728B52AA6E4}">
                <adec:decorative xmlns:adec="http://schemas.microsoft.com/office/drawing/2017/decorative" val="1"/>
              </a:ext>
            </a:extLst>
          </p:cNvPr>
          <p:cNvGrpSpPr/>
          <p:nvPr/>
        </p:nvGrpSpPr>
        <p:grpSpPr>
          <a:xfrm>
            <a:off x="3295888" y="1031320"/>
            <a:ext cx="1484239" cy="479160"/>
            <a:chOff x="9744174" y="4051495"/>
            <a:chExt cx="1368000" cy="479160"/>
          </a:xfrm>
        </p:grpSpPr>
        <p:sp>
          <p:nvSpPr>
            <p:cNvPr id="50" name="Rectangle 49">
              <a:extLst>
                <a:ext uri="{FF2B5EF4-FFF2-40B4-BE49-F238E27FC236}">
                  <a16:creationId xmlns:a16="http://schemas.microsoft.com/office/drawing/2014/main" id="{159513B7-3792-4446-8D16-8101B0EF7DDD}"/>
                </a:ext>
              </a:extLst>
            </p:cNvPr>
            <p:cNvSpPr/>
            <p:nvPr/>
          </p:nvSpPr>
          <p:spPr>
            <a:xfrm>
              <a:off x="9744174" y="4051495"/>
              <a:ext cx="1368000" cy="479160"/>
            </a:xfrm>
            <a:prstGeom prst="rect">
              <a:avLst/>
            </a:prstGeom>
            <a:gradFill rotWithShape="1">
              <a:gsLst>
                <a:gs pos="0">
                  <a:srgbClr val="477BD1">
                    <a:tint val="98000"/>
                    <a:lumMod val="100000"/>
                  </a:srgbClr>
                </a:gs>
                <a:gs pos="100000">
                  <a:srgbClr val="477BD1">
                    <a:shade val="88000"/>
                    <a:lumMod val="88000"/>
                  </a:srgb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p:spPr>
          <p:txBody>
            <a:bodyPr spcFirstLastPara="0" vert="horz" wrap="square" lIns="72000" tIns="0" rIns="72000" bIns="108000" numCol="1" spcCol="1270" anchor="ctr" anchorCtr="0">
              <a:noAutofit/>
              <a:flatTx/>
            </a:bodyPr>
            <a:lstStyle/>
            <a:p>
              <a:pPr marL="0" marR="0" lvl="0" indent="0" algn="ctr" defTabSz="400050" eaLnBrk="1" fontAlgn="auto" latinLnBrk="0" hangingPunct="1">
                <a:lnSpc>
                  <a:spcPct val="90000"/>
                </a:lnSpc>
                <a:spcBef>
                  <a:spcPts val="0"/>
                </a:spcBef>
                <a:spcAft>
                  <a:spcPct val="35000"/>
                </a:spcAft>
                <a:buClrTx/>
                <a:buSzTx/>
                <a:buFontTx/>
                <a:buNone/>
                <a:tabLst/>
                <a:defRPr/>
              </a:pPr>
              <a:r>
                <a:rPr lang="en-US" sz="1050" b="0" i="0" u="none" strike="noStrike" kern="0" cap="none" spc="0" normalizeH="0" baseline="0" noProof="0" dirty="0">
                  <a:ln>
                    <a:noFill/>
                  </a:ln>
                  <a:solidFill>
                    <a:schemeClr val="bg1">
                      <a:lumMod val="95000"/>
                    </a:schemeClr>
                  </a:solidFill>
                  <a:effectLst/>
                  <a:uLnTx/>
                  <a:uFillTx/>
                  <a:latin typeface="Calibri" panose="020F0502020204030204"/>
                  <a:cs typeface="Calibri"/>
                </a:rPr>
                <a:t>Joy Vincent-Killian</a:t>
              </a:r>
            </a:p>
          </p:txBody>
        </p:sp>
        <p:sp>
          <p:nvSpPr>
            <p:cNvPr id="51" name="Rectangle 50">
              <a:extLst>
                <a:ext uri="{FF2B5EF4-FFF2-40B4-BE49-F238E27FC236}">
                  <a16:creationId xmlns:a16="http://schemas.microsoft.com/office/drawing/2014/main" id="{AA980F0A-880F-4D43-8393-74A5B19323C6}"/>
                </a:ext>
              </a:extLst>
            </p:cNvPr>
            <p:cNvSpPr/>
            <p:nvPr/>
          </p:nvSpPr>
          <p:spPr>
            <a:xfrm>
              <a:off x="9763732" y="4441653"/>
              <a:ext cx="1348442" cy="89002"/>
            </a:xfrm>
            <a:prstGeom prst="rect">
              <a:avLst/>
            </a:prstGeom>
            <a:solidFill>
              <a:srgbClr val="EBEBEB">
                <a:lumMod val="25000"/>
              </a:srgbClr>
            </a:solidFill>
            <a:ln>
              <a:noFill/>
            </a:ln>
            <a:effectLst/>
          </p:spPr>
          <p:txBody>
            <a:bodyPr spcFirstLastPara="0" vert="horz" wrap="square" lIns="22860" tIns="5715" rIns="22860" bIns="5715" numCol="1" spcCol="1270" anchor="ctr" anchorCtr="0">
              <a:noAutofit/>
              <a:flatTx/>
            </a:bodyPr>
            <a:lstStyle/>
            <a:p>
              <a:pPr marL="0" marR="0" lvl="0" indent="0" algn="ctr" defTabSz="400050" eaLnBrk="1" fontAlgn="auto" latinLnBrk="0" hangingPunct="1">
                <a:lnSpc>
                  <a:spcPct val="90000"/>
                </a:lnSpc>
                <a:spcBef>
                  <a:spcPts val="0"/>
                </a:spcBef>
                <a:spcAft>
                  <a:spcPct val="35000"/>
                </a:spcAft>
                <a:buClrTx/>
                <a:buSzTx/>
                <a:buFontTx/>
                <a:buNone/>
                <a:tabLst/>
                <a:defRPr/>
              </a:pPr>
              <a:r>
                <a:rPr kumimoji="0" lang="en-US" sz="1000" b="0" i="0" u="none" strike="noStrike" kern="0" cap="none" spc="0" normalizeH="0" baseline="0" noProof="0">
                  <a:ln>
                    <a:noFill/>
                  </a:ln>
                  <a:solidFill>
                    <a:prstClr val="white"/>
                  </a:solidFill>
                  <a:effectLst/>
                  <a:uLnTx/>
                  <a:uFillTx/>
                  <a:latin typeface="Calibri" panose="020F0502020204030204"/>
                  <a:ea typeface="+mn-ea"/>
                  <a:cs typeface="+mn-cs"/>
                </a:rPr>
                <a:t>Outreach/Enrichment</a:t>
              </a:r>
            </a:p>
          </p:txBody>
        </p:sp>
      </p:grpSp>
      <p:sp>
        <p:nvSpPr>
          <p:cNvPr id="52" name="Rectangle 51">
            <a:extLst>
              <a:ext uri="{FF2B5EF4-FFF2-40B4-BE49-F238E27FC236}">
                <a16:creationId xmlns:a16="http://schemas.microsoft.com/office/drawing/2014/main" id="{E740CBE8-4B6C-4DA5-9B8C-D25532B174A9}"/>
              </a:ext>
            </a:extLst>
          </p:cNvPr>
          <p:cNvSpPr/>
          <p:nvPr/>
        </p:nvSpPr>
        <p:spPr>
          <a:xfrm>
            <a:off x="6768644" y="2823842"/>
            <a:ext cx="1368000" cy="509451"/>
          </a:xfrm>
          <a:prstGeom prst="rect">
            <a:avLst/>
          </a:prstGeom>
          <a:gradFill>
            <a:gsLst>
              <a:gs pos="0">
                <a:sysClr val="window" lastClr="FFFFFF"/>
              </a:gs>
              <a:gs pos="100000">
                <a:sysClr val="window" lastClr="FFFFFF">
                  <a:lumMod val="85000"/>
                </a:sysClr>
              </a:gs>
            </a:gsLst>
            <a:lin ang="5400000" scaled="0"/>
          </a:gradFill>
          <a:ln w="3175" cap="rnd" cmpd="sng" algn="ctr">
            <a:solidFill>
              <a:sysClr val="window" lastClr="FFFFFF">
                <a:lumMod val="85000"/>
              </a:sysClr>
            </a:solidFill>
            <a:prstDash val="solid"/>
          </a:ln>
          <a:effectLst/>
          <a:scene3d>
            <a:camera prst="obliqueTopLeft"/>
            <a:lightRig rig="soft" dir="t"/>
          </a:scene3d>
          <a:sp3d extrusionH="190500" prstMaterial="matte">
            <a:contourClr>
              <a:sysClr val="windowText" lastClr="000000">
                <a:lumMod val="50000"/>
                <a:lumOff val="50000"/>
              </a:sysClr>
            </a:contourClr>
          </a:sp3d>
        </p:spPr>
        <p:txBody>
          <a:bodyPr spcFirstLastPara="0" vert="horz" wrap="square" lIns="72000" tIns="5715" rIns="72000" bIns="54011" numCol="1" spcCol="1270" anchor="ctr" anchorCtr="0">
            <a:noAutofit/>
            <a:flatTx/>
          </a:bodyPr>
          <a:lstStyle/>
          <a:p>
            <a:pPr marL="0" marR="0" lvl="0" indent="0" algn="ctr" defTabSz="400050" eaLnBrk="1" fontAlgn="auto" latinLnBrk="0" hangingPunct="1">
              <a:lnSpc>
                <a:spcPct val="90000"/>
              </a:lnSpc>
              <a:spcBef>
                <a:spcPts val="0"/>
              </a:spcBef>
              <a:spcAft>
                <a:spcPct val="35000"/>
              </a:spcAft>
              <a:buClrTx/>
              <a:buSzTx/>
              <a:buFontTx/>
              <a:buNone/>
              <a:tabLst/>
              <a:defRPr/>
            </a:pPr>
            <a:r>
              <a:rPr kumimoji="0" lang="en-US" sz="1050" b="0" i="0" u="none" strike="noStrike" kern="0" cap="none" spc="0" normalizeH="0" baseline="0" noProof="0">
                <a:ln>
                  <a:noFill/>
                </a:ln>
                <a:solidFill>
                  <a:prstClr val="black"/>
                </a:solidFill>
                <a:effectLst/>
                <a:uLnTx/>
                <a:uFillTx/>
                <a:latin typeface="Calibri" panose="020F0502020204030204"/>
                <a:ea typeface="+mn-ea"/>
                <a:cs typeface="+mn-cs"/>
              </a:rPr>
              <a:t>PA Department of</a:t>
            </a:r>
          </a:p>
          <a:p>
            <a:pPr marL="0" marR="0" lvl="0" indent="0" algn="ctr" defTabSz="400050" eaLnBrk="1" fontAlgn="auto" latinLnBrk="0" hangingPunct="1">
              <a:lnSpc>
                <a:spcPct val="90000"/>
              </a:lnSpc>
              <a:spcBef>
                <a:spcPts val="0"/>
              </a:spcBef>
              <a:spcAft>
                <a:spcPct val="35000"/>
              </a:spcAft>
              <a:buClrTx/>
              <a:buSzTx/>
              <a:buFontTx/>
              <a:buNone/>
              <a:tabLst/>
              <a:defRPr/>
            </a:pPr>
            <a:r>
              <a:rPr kumimoji="0" lang="en-US" sz="1050" b="0" i="0" u="none" strike="noStrike" kern="0" cap="none" spc="0" normalizeH="0" baseline="0" noProof="0">
                <a:ln>
                  <a:noFill/>
                </a:ln>
                <a:solidFill>
                  <a:prstClr val="black"/>
                </a:solidFill>
                <a:effectLst/>
                <a:uLnTx/>
                <a:uFillTx/>
                <a:latin typeface="Calibri" panose="020F0502020204030204"/>
                <a:ea typeface="+mn-ea"/>
                <a:cs typeface="+mn-cs"/>
              </a:rPr>
              <a:t> Corrections</a:t>
            </a:r>
          </a:p>
        </p:txBody>
      </p:sp>
      <p:sp>
        <p:nvSpPr>
          <p:cNvPr id="53" name="Rectangle 52">
            <a:extLst>
              <a:ext uri="{FF2B5EF4-FFF2-40B4-BE49-F238E27FC236}">
                <a16:creationId xmlns:a16="http://schemas.microsoft.com/office/drawing/2014/main" id="{11CD056A-20CA-4799-A4AD-622C4F64C5B3}"/>
              </a:ext>
            </a:extLst>
          </p:cNvPr>
          <p:cNvSpPr/>
          <p:nvPr/>
        </p:nvSpPr>
        <p:spPr>
          <a:xfrm>
            <a:off x="5069823" y="2839892"/>
            <a:ext cx="1368000" cy="509451"/>
          </a:xfrm>
          <a:prstGeom prst="rect">
            <a:avLst/>
          </a:prstGeom>
          <a:gradFill>
            <a:gsLst>
              <a:gs pos="0">
                <a:sysClr val="window" lastClr="FFFFFF"/>
              </a:gs>
              <a:gs pos="100000">
                <a:sysClr val="window" lastClr="FFFFFF">
                  <a:lumMod val="85000"/>
                </a:sysClr>
              </a:gs>
            </a:gsLst>
            <a:lin ang="5400000" scaled="0"/>
          </a:gradFill>
          <a:ln w="3175" cap="rnd" cmpd="sng" algn="ctr">
            <a:solidFill>
              <a:sysClr val="window" lastClr="FFFFFF">
                <a:lumMod val="85000"/>
              </a:sysClr>
            </a:solidFill>
            <a:prstDash val="solid"/>
          </a:ln>
          <a:effectLst/>
          <a:scene3d>
            <a:camera prst="obliqueTopLeft"/>
            <a:lightRig rig="soft" dir="t"/>
          </a:scene3d>
          <a:sp3d extrusionH="190500" prstMaterial="matte">
            <a:contourClr>
              <a:sysClr val="windowText" lastClr="000000">
                <a:lumMod val="50000"/>
                <a:lumOff val="50000"/>
              </a:sysClr>
            </a:contourClr>
          </a:sp3d>
        </p:spPr>
        <p:txBody>
          <a:bodyPr spcFirstLastPara="0" vert="horz" wrap="square" lIns="72000" tIns="5715" rIns="72000" bIns="54011" numCol="1" spcCol="1270" anchor="ctr" anchorCtr="0">
            <a:noAutofit/>
            <a:flatTx/>
          </a:bodyPr>
          <a:lstStyle/>
          <a:p>
            <a:pPr marL="0" marR="0" lvl="0" indent="0" algn="ctr" defTabSz="400050" eaLnBrk="1" fontAlgn="auto" latinLnBrk="0" hangingPunct="1">
              <a:lnSpc>
                <a:spcPct val="90000"/>
              </a:lnSpc>
              <a:spcBef>
                <a:spcPts val="0"/>
              </a:spcBef>
              <a:spcAft>
                <a:spcPct val="35000"/>
              </a:spcAft>
              <a:buClrTx/>
              <a:buSzTx/>
              <a:buFontTx/>
              <a:buNone/>
              <a:tabLst/>
              <a:defRPr/>
            </a:pPr>
            <a:r>
              <a:rPr kumimoji="0" lang="en-US" sz="1050" b="0" i="0" u="none" strike="noStrike" kern="0" cap="none" spc="0" normalizeH="0" baseline="0" noProof="0">
                <a:ln>
                  <a:noFill/>
                </a:ln>
                <a:solidFill>
                  <a:prstClr val="black"/>
                </a:solidFill>
                <a:effectLst/>
                <a:uLnTx/>
                <a:uFillTx/>
                <a:latin typeface="Calibri" panose="020F0502020204030204"/>
                <a:ea typeface="+mn-ea"/>
                <a:cs typeface="+mn-cs"/>
              </a:rPr>
              <a:t>Center Graduate</a:t>
            </a:r>
          </a:p>
          <a:p>
            <a:pPr marL="0" marR="0" lvl="0" indent="0" algn="ctr" defTabSz="400050" eaLnBrk="1" fontAlgn="auto" latinLnBrk="0" hangingPunct="1">
              <a:lnSpc>
                <a:spcPct val="90000"/>
              </a:lnSpc>
              <a:spcBef>
                <a:spcPts val="0"/>
              </a:spcBef>
              <a:spcAft>
                <a:spcPct val="35000"/>
              </a:spcAft>
              <a:buClrTx/>
              <a:buSzTx/>
              <a:buFontTx/>
              <a:buNone/>
              <a:tabLst/>
              <a:defRPr/>
            </a:pPr>
            <a:r>
              <a:rPr kumimoji="0" lang="en-US" sz="1050" b="0" i="0" u="none" strike="noStrike" kern="0" cap="none" spc="0" normalizeH="0" baseline="0" noProof="0">
                <a:ln>
                  <a:noFill/>
                </a:ln>
                <a:solidFill>
                  <a:prstClr val="black"/>
                </a:solidFill>
                <a:effectLst/>
                <a:uLnTx/>
                <a:uFillTx/>
                <a:latin typeface="Calibri" panose="020F0502020204030204"/>
                <a:ea typeface="+mn-ea"/>
                <a:cs typeface="+mn-cs"/>
              </a:rPr>
              <a:t> Assistants</a:t>
            </a:r>
          </a:p>
        </p:txBody>
      </p:sp>
      <p:grpSp>
        <p:nvGrpSpPr>
          <p:cNvPr id="54" name="Group 53">
            <a:extLst>
              <a:ext uri="{FF2B5EF4-FFF2-40B4-BE49-F238E27FC236}">
                <a16:creationId xmlns:a16="http://schemas.microsoft.com/office/drawing/2014/main" id="{43FBE50D-9929-4787-B50A-3931143EEB45}"/>
              </a:ext>
              <a:ext uri="{C183D7F6-B498-43B3-948B-1728B52AA6E4}">
                <adec:decorative xmlns:adec="http://schemas.microsoft.com/office/drawing/2017/decorative" val="1"/>
              </a:ext>
            </a:extLst>
          </p:cNvPr>
          <p:cNvGrpSpPr/>
          <p:nvPr/>
        </p:nvGrpSpPr>
        <p:grpSpPr>
          <a:xfrm>
            <a:off x="3314668" y="1668394"/>
            <a:ext cx="1484239" cy="479160"/>
            <a:chOff x="9744174" y="4051495"/>
            <a:chExt cx="1368000" cy="479160"/>
          </a:xfrm>
        </p:grpSpPr>
        <p:sp>
          <p:nvSpPr>
            <p:cNvPr id="55" name="Rectangle 54">
              <a:extLst>
                <a:ext uri="{FF2B5EF4-FFF2-40B4-BE49-F238E27FC236}">
                  <a16:creationId xmlns:a16="http://schemas.microsoft.com/office/drawing/2014/main" id="{E7C557BF-4CE0-4A43-8C25-C90ABF9D7FCE}"/>
                </a:ext>
              </a:extLst>
            </p:cNvPr>
            <p:cNvSpPr/>
            <p:nvPr/>
          </p:nvSpPr>
          <p:spPr>
            <a:xfrm>
              <a:off x="9744174" y="4051495"/>
              <a:ext cx="1368000" cy="479160"/>
            </a:xfrm>
            <a:prstGeom prst="rect">
              <a:avLst/>
            </a:prstGeom>
            <a:gradFill rotWithShape="1">
              <a:gsLst>
                <a:gs pos="0">
                  <a:srgbClr val="477BD1">
                    <a:tint val="98000"/>
                    <a:lumMod val="100000"/>
                  </a:srgbClr>
                </a:gs>
                <a:gs pos="100000">
                  <a:srgbClr val="477BD1">
                    <a:shade val="88000"/>
                    <a:lumMod val="88000"/>
                  </a:srgb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p:spPr>
          <p:txBody>
            <a:bodyPr spcFirstLastPara="0" vert="horz" wrap="square" lIns="72000" tIns="0" rIns="72000" bIns="108000" numCol="1" spcCol="1270" anchor="ctr" anchorCtr="0">
              <a:noAutofit/>
              <a:flatTx/>
            </a:bodyPr>
            <a:lstStyle/>
            <a:p>
              <a:pPr marL="0" marR="0" lvl="0" indent="0" algn="ctr" defTabSz="400050" eaLnBrk="1" fontAlgn="auto" latinLnBrk="0" hangingPunct="1">
                <a:lnSpc>
                  <a:spcPct val="90000"/>
                </a:lnSpc>
                <a:spcBef>
                  <a:spcPts val="0"/>
                </a:spcBef>
                <a:spcAft>
                  <a:spcPct val="35000"/>
                </a:spcAft>
                <a:buClrTx/>
                <a:buSzTx/>
                <a:buFontTx/>
                <a:buNone/>
                <a:tabLst/>
                <a:defRPr/>
              </a:pPr>
              <a:r>
                <a:rPr lang="en-US" sz="1050" kern="0" dirty="0">
                  <a:solidFill>
                    <a:prstClr val="white"/>
                  </a:solidFill>
                  <a:latin typeface="Calibri" panose="020F0502020204030204"/>
                </a:rPr>
                <a:t>TBD</a:t>
              </a:r>
              <a:endParaRPr kumimoji="0" lang="en-US" sz="1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0FB2A1B-E1B0-4E21-A57E-FA964AF0D4DA}"/>
                </a:ext>
              </a:extLst>
            </p:cNvPr>
            <p:cNvSpPr/>
            <p:nvPr/>
          </p:nvSpPr>
          <p:spPr>
            <a:xfrm>
              <a:off x="9763732" y="4441653"/>
              <a:ext cx="1348442" cy="89002"/>
            </a:xfrm>
            <a:prstGeom prst="rect">
              <a:avLst/>
            </a:prstGeom>
            <a:solidFill>
              <a:srgbClr val="EBEBEB">
                <a:lumMod val="25000"/>
              </a:srgbClr>
            </a:solidFill>
            <a:ln>
              <a:noFill/>
            </a:ln>
            <a:effectLst/>
          </p:spPr>
          <p:txBody>
            <a:bodyPr spcFirstLastPara="0" vert="horz" wrap="square" lIns="22860" tIns="5715" rIns="22860" bIns="5715" numCol="1" spcCol="1270" anchor="ctr" anchorCtr="0">
              <a:noAutofit/>
              <a:flatTx/>
            </a:bodyPr>
            <a:lstStyle/>
            <a:p>
              <a:pPr marL="0" marR="0" lvl="0" indent="0" algn="ctr" defTabSz="400050" eaLnBrk="1" fontAlgn="auto" latinLnBrk="0" hangingPunct="1">
                <a:lnSpc>
                  <a:spcPct val="90000"/>
                </a:lnSpc>
                <a:spcBef>
                  <a:spcPts val="0"/>
                </a:spcBef>
                <a:spcAft>
                  <a:spcPct val="35000"/>
                </a:spcAft>
                <a:buClrTx/>
                <a:buSzTx/>
                <a:buFontTx/>
                <a:buNone/>
                <a:tabLst/>
                <a:defRPr/>
              </a:pPr>
              <a:r>
                <a:rPr kumimoji="0" lang="en-US" sz="1000" b="0" i="0" u="none" strike="noStrike" kern="0" cap="none" spc="0" normalizeH="0" baseline="0" noProof="0">
                  <a:ln>
                    <a:noFill/>
                  </a:ln>
                  <a:solidFill>
                    <a:prstClr val="white"/>
                  </a:solidFill>
                  <a:effectLst/>
                  <a:uLnTx/>
                  <a:uFillTx/>
                  <a:latin typeface="Calibri" panose="020F0502020204030204"/>
                  <a:ea typeface="+mn-ea"/>
                  <a:cs typeface="+mn-cs"/>
                </a:rPr>
                <a:t>Communications Intern</a:t>
              </a:r>
            </a:p>
          </p:txBody>
        </p:sp>
      </p:grpSp>
      <p:cxnSp>
        <p:nvCxnSpPr>
          <p:cNvPr id="57" name="Straight Connector 56" descr="decorative element">
            <a:extLst>
              <a:ext uri="{FF2B5EF4-FFF2-40B4-BE49-F238E27FC236}">
                <a16:creationId xmlns:a16="http://schemas.microsoft.com/office/drawing/2014/main" id="{B09F88B7-6A39-4D8F-9713-954433D03108}"/>
              </a:ext>
            </a:extLst>
          </p:cNvPr>
          <p:cNvCxnSpPr>
            <a:cxnSpLocks/>
            <a:stCxn id="51" idx="2"/>
            <a:endCxn id="55" idx="0"/>
          </p:cNvCxnSpPr>
          <p:nvPr/>
        </p:nvCxnSpPr>
        <p:spPr>
          <a:xfrm>
            <a:off x="4048618" y="1510480"/>
            <a:ext cx="8170" cy="157914"/>
          </a:xfrm>
          <a:prstGeom prst="line">
            <a:avLst/>
          </a:prstGeom>
          <a:noFill/>
          <a:ln w="3175" cap="rnd" cmpd="sng" algn="ctr">
            <a:solidFill>
              <a:sysClr val="window" lastClr="FFFFFF">
                <a:lumMod val="75000"/>
              </a:sysClr>
            </a:solidFill>
            <a:prstDash val="solid"/>
            <a:headEnd type="none" w="sm" len="sm"/>
            <a:tailEnd type="none" w="sm" len="sm"/>
          </a:ln>
          <a:effectLst/>
          <a:scene3d>
            <a:camera prst="obliqueTopLeft"/>
            <a:lightRig rig="threePt" dir="t"/>
          </a:scene3d>
        </p:spPr>
      </p:cxnSp>
      <p:grpSp>
        <p:nvGrpSpPr>
          <p:cNvPr id="58" name="Group 57">
            <a:extLst>
              <a:ext uri="{FF2B5EF4-FFF2-40B4-BE49-F238E27FC236}">
                <a16:creationId xmlns:a16="http://schemas.microsoft.com/office/drawing/2014/main" id="{D0D57337-13BF-4144-A979-8B94DB727E05}"/>
              </a:ext>
              <a:ext uri="{C183D7F6-B498-43B3-948B-1728B52AA6E4}">
                <adec:decorative xmlns:adec="http://schemas.microsoft.com/office/drawing/2017/decorative" val="1"/>
              </a:ext>
            </a:extLst>
          </p:cNvPr>
          <p:cNvGrpSpPr/>
          <p:nvPr/>
        </p:nvGrpSpPr>
        <p:grpSpPr>
          <a:xfrm>
            <a:off x="8504770" y="965364"/>
            <a:ext cx="1414715" cy="593552"/>
            <a:chOff x="5410380" y="965775"/>
            <a:chExt cx="1765620" cy="593551"/>
          </a:xfrm>
        </p:grpSpPr>
        <p:sp>
          <p:nvSpPr>
            <p:cNvPr id="59" name="Rectangle 58">
              <a:extLst>
                <a:ext uri="{FF2B5EF4-FFF2-40B4-BE49-F238E27FC236}">
                  <a16:creationId xmlns:a16="http://schemas.microsoft.com/office/drawing/2014/main" id="{CF600AFE-8C00-48EF-B6E0-4A8435EF9D1F}"/>
                </a:ext>
              </a:extLst>
            </p:cNvPr>
            <p:cNvSpPr/>
            <p:nvPr/>
          </p:nvSpPr>
          <p:spPr>
            <a:xfrm>
              <a:off x="5410380" y="965775"/>
              <a:ext cx="1765619" cy="584126"/>
            </a:xfrm>
            <a:prstGeom prst="rect">
              <a:avLst/>
            </a:prstGeom>
            <a:gradFill rotWithShape="1">
              <a:gsLst>
                <a:gs pos="0">
                  <a:srgbClr val="477BD1">
                    <a:tint val="98000"/>
                    <a:lumMod val="100000"/>
                  </a:srgbClr>
                </a:gs>
                <a:gs pos="100000">
                  <a:srgbClr val="477BD1">
                    <a:shade val="88000"/>
                    <a:lumMod val="88000"/>
                  </a:srgb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p:spPr>
          <p:txBody>
            <a:bodyPr spcFirstLastPara="0" vert="horz" wrap="square" lIns="5715" tIns="5715" rIns="5715" bIns="54011" numCol="1" spcCol="1270" anchor="ctr" anchorCtr="0">
              <a:noAutofit/>
              <a:flatTx/>
            </a:bodyPr>
            <a:lstStyle/>
            <a:p>
              <a:pPr marL="0" marR="0" lvl="0" indent="0" algn="ctr" defTabSz="400050" eaLnBrk="1" fontAlgn="auto" latinLnBrk="0" hangingPunct="1">
                <a:lnSpc>
                  <a:spcPct val="90000"/>
                </a:lnSpc>
                <a:spcBef>
                  <a:spcPts val="0"/>
                </a:spcBef>
                <a:spcAft>
                  <a:spcPct val="35000"/>
                </a:spcAft>
                <a:buClrTx/>
                <a:buSzTx/>
                <a:buFontTx/>
                <a:buNone/>
                <a:tabLst/>
                <a:defRPr/>
              </a:pPr>
              <a:r>
                <a:rPr kumimoji="0" lang="en-US" sz="1050" b="0" i="0" u="none" strike="noStrike" kern="0" cap="none" spc="0" normalizeH="0" baseline="0" noProof="0">
                  <a:ln>
                    <a:noFill/>
                  </a:ln>
                  <a:solidFill>
                    <a:prstClr val="white"/>
                  </a:solidFill>
                  <a:effectLst/>
                  <a:uLnTx/>
                  <a:uFillTx/>
                  <a:latin typeface="Calibri" panose="020F0502020204030204"/>
                  <a:ea typeface="+mn-ea"/>
                  <a:cs typeface="+mn-cs"/>
                </a:rPr>
                <a:t>Megan Kurlychek</a:t>
              </a:r>
            </a:p>
          </p:txBody>
        </p:sp>
        <p:sp>
          <p:nvSpPr>
            <p:cNvPr id="60" name="Rectangle 59">
              <a:extLst>
                <a:ext uri="{FF2B5EF4-FFF2-40B4-BE49-F238E27FC236}">
                  <a16:creationId xmlns:a16="http://schemas.microsoft.com/office/drawing/2014/main" id="{69FCCD63-4BA2-4CDF-BC9A-A3E21A9074EA}"/>
                </a:ext>
              </a:extLst>
            </p:cNvPr>
            <p:cNvSpPr/>
            <p:nvPr/>
          </p:nvSpPr>
          <p:spPr>
            <a:xfrm>
              <a:off x="5410380" y="1443880"/>
              <a:ext cx="1765620" cy="115446"/>
            </a:xfrm>
            <a:prstGeom prst="rect">
              <a:avLst/>
            </a:prstGeom>
            <a:solidFill>
              <a:srgbClr val="EBEBEB">
                <a:lumMod val="25000"/>
              </a:srgbClr>
            </a:solidFill>
            <a:ln w="19050" cap="rnd" cmpd="sng" algn="ctr">
              <a:noFill/>
              <a:prstDash val="solid"/>
            </a:ln>
            <a:effectLst>
              <a:glow rad="254000">
                <a:srgbClr val="477BD1">
                  <a:satMod val="175000"/>
                  <a:alpha val="10000"/>
                </a:srgbClr>
              </a:glow>
            </a:effectLst>
            <a:scene3d>
              <a:camera prst="obliqueTopLeft"/>
              <a:lightRig rig="brightRoom" dir="t"/>
            </a:scene3d>
            <a:sp3d extrusionH="88900"/>
          </p:spPr>
          <p:txBody>
            <a:bodyPr spcFirstLastPara="0" vert="horz" wrap="square" lIns="22860" tIns="5715" rIns="22860" bIns="5715" numCol="1" spcCol="1270" anchor="ctr" anchorCtr="0">
              <a:noAutofit/>
              <a:flatTx/>
            </a:bodyPr>
            <a:lstStyle/>
            <a:p>
              <a:pPr marL="0" marR="0" lvl="0" indent="0" algn="ctr" defTabSz="400050" eaLnBrk="1" fontAlgn="auto" latinLnBrk="0" hangingPunct="1">
                <a:lnSpc>
                  <a:spcPct val="90000"/>
                </a:lnSpc>
                <a:spcBef>
                  <a:spcPts val="0"/>
                </a:spcBef>
                <a:spcAft>
                  <a:spcPct val="35000"/>
                </a:spcAft>
                <a:buClrTx/>
                <a:buSzTx/>
                <a:buFontTx/>
                <a:buNone/>
                <a:tabLst/>
                <a:defRPr/>
              </a:pPr>
              <a:r>
                <a:rPr kumimoji="0" lang="en-US" sz="1050" b="0" i="0" u="none" strike="noStrike" kern="0" cap="none" spc="0" normalizeH="0" baseline="0" noProof="0">
                  <a:ln>
                    <a:noFill/>
                  </a:ln>
                  <a:solidFill>
                    <a:prstClr val="white"/>
                  </a:solidFill>
                  <a:effectLst/>
                  <a:uLnTx/>
                  <a:uFillTx/>
                  <a:latin typeface="Calibri" panose="020F0502020204030204"/>
                  <a:ea typeface="+mn-ea"/>
                  <a:cs typeface="+mn-cs"/>
                </a:rPr>
                <a:t>Associate Director</a:t>
              </a:r>
            </a:p>
          </p:txBody>
        </p:sp>
      </p:grpSp>
      <p:cxnSp>
        <p:nvCxnSpPr>
          <p:cNvPr id="61" name="Connector: Elbow 60">
            <a:extLst>
              <a:ext uri="{FF2B5EF4-FFF2-40B4-BE49-F238E27FC236}">
                <a16:creationId xmlns:a16="http://schemas.microsoft.com/office/drawing/2014/main" id="{C541BD3D-7B83-4636-87BD-4E85B3D63776}"/>
              </a:ext>
            </a:extLst>
          </p:cNvPr>
          <p:cNvCxnSpPr>
            <a:cxnSpLocks/>
            <a:stCxn id="31" idx="3"/>
            <a:endCxn id="59" idx="1"/>
          </p:cNvCxnSpPr>
          <p:nvPr/>
        </p:nvCxnSpPr>
        <p:spPr>
          <a:xfrm>
            <a:off x="7280053" y="1001528"/>
            <a:ext cx="1224717" cy="255900"/>
          </a:xfrm>
          <a:prstGeom prst="bentConnector3">
            <a:avLst>
              <a:gd name="adj1" fmla="val 50000"/>
            </a:avLst>
          </a:prstGeom>
          <a:noFill/>
          <a:ln w="9525" cap="rnd" cmpd="sng" algn="ctr">
            <a:solidFill>
              <a:srgbClr val="EBEBEB">
                <a:lumMod val="75000"/>
              </a:srgbClr>
            </a:solidFill>
            <a:prstDash val="solid"/>
          </a:ln>
          <a:effectLst/>
        </p:spPr>
      </p:cxnSp>
      <p:cxnSp>
        <p:nvCxnSpPr>
          <p:cNvPr id="62" name="Straight Connector 61" descr="decorative element">
            <a:extLst>
              <a:ext uri="{FF2B5EF4-FFF2-40B4-BE49-F238E27FC236}">
                <a16:creationId xmlns:a16="http://schemas.microsoft.com/office/drawing/2014/main" id="{58BD2DAD-2795-45BD-9454-C925A02646D7}"/>
              </a:ext>
            </a:extLst>
          </p:cNvPr>
          <p:cNvCxnSpPr>
            <a:cxnSpLocks/>
            <a:stCxn id="60" idx="2"/>
          </p:cNvCxnSpPr>
          <p:nvPr/>
        </p:nvCxnSpPr>
        <p:spPr>
          <a:xfrm>
            <a:off x="9212128" y="1558916"/>
            <a:ext cx="0" cy="828344"/>
          </a:xfrm>
          <a:prstGeom prst="line">
            <a:avLst/>
          </a:prstGeom>
          <a:noFill/>
          <a:ln w="3175" cap="rnd" cmpd="sng" algn="ctr">
            <a:solidFill>
              <a:sysClr val="window" lastClr="FFFFFF">
                <a:lumMod val="75000"/>
              </a:sysClr>
            </a:solidFill>
            <a:prstDash val="solid"/>
            <a:headEnd type="none" w="sm" len="sm"/>
            <a:tailEnd type="none" w="sm" len="sm"/>
          </a:ln>
          <a:effectLst/>
        </p:spPr>
      </p:cxnSp>
      <p:cxnSp>
        <p:nvCxnSpPr>
          <p:cNvPr id="63" name="Straight Connector 62" descr="decorative element">
            <a:extLst>
              <a:ext uri="{FF2B5EF4-FFF2-40B4-BE49-F238E27FC236}">
                <a16:creationId xmlns:a16="http://schemas.microsoft.com/office/drawing/2014/main" id="{94F3E286-5B21-482C-B802-ADA8F3D469BC}"/>
              </a:ext>
            </a:extLst>
          </p:cNvPr>
          <p:cNvCxnSpPr>
            <a:cxnSpLocks/>
            <a:stCxn id="51" idx="2"/>
          </p:cNvCxnSpPr>
          <p:nvPr/>
        </p:nvCxnSpPr>
        <p:spPr>
          <a:xfrm>
            <a:off x="4048618" y="1510480"/>
            <a:ext cx="0" cy="89002"/>
          </a:xfrm>
          <a:prstGeom prst="line">
            <a:avLst/>
          </a:prstGeom>
          <a:noFill/>
          <a:ln w="3175" cap="rnd" cmpd="sng" algn="ctr">
            <a:solidFill>
              <a:sysClr val="window" lastClr="FFFFFF">
                <a:lumMod val="75000"/>
              </a:sysClr>
            </a:solidFill>
            <a:prstDash val="solid"/>
            <a:headEnd type="none" w="sm" len="sm"/>
            <a:tailEnd type="none" w="sm" len="sm"/>
          </a:ln>
          <a:effectLst/>
        </p:spPr>
      </p:cxnSp>
      <p:cxnSp>
        <p:nvCxnSpPr>
          <p:cNvPr id="64" name="Straight Connector 63" descr="decorative element">
            <a:extLst>
              <a:ext uri="{FF2B5EF4-FFF2-40B4-BE49-F238E27FC236}">
                <a16:creationId xmlns:a16="http://schemas.microsoft.com/office/drawing/2014/main" id="{B48FDF53-66A1-49AE-8AE5-588664A184B4}"/>
              </a:ext>
            </a:extLst>
          </p:cNvPr>
          <p:cNvCxnSpPr>
            <a:cxnSpLocks/>
            <a:stCxn id="52" idx="2"/>
          </p:cNvCxnSpPr>
          <p:nvPr/>
        </p:nvCxnSpPr>
        <p:spPr>
          <a:xfrm>
            <a:off x="7452644" y="3333293"/>
            <a:ext cx="9569" cy="388726"/>
          </a:xfrm>
          <a:prstGeom prst="line">
            <a:avLst/>
          </a:prstGeom>
          <a:noFill/>
          <a:ln w="3175" cap="rnd" cmpd="sng" algn="ctr">
            <a:solidFill>
              <a:sysClr val="window" lastClr="FFFFFF">
                <a:lumMod val="75000"/>
              </a:sysClr>
            </a:solidFill>
            <a:prstDash val="solid"/>
            <a:headEnd type="none" w="sm" len="sm"/>
            <a:tailEnd type="none" w="sm" len="sm"/>
          </a:ln>
          <a:effectLst/>
        </p:spPr>
      </p:cxnSp>
      <p:cxnSp>
        <p:nvCxnSpPr>
          <p:cNvPr id="65" name="Straight Connector 64" descr="decorative element">
            <a:extLst>
              <a:ext uri="{FF2B5EF4-FFF2-40B4-BE49-F238E27FC236}">
                <a16:creationId xmlns:a16="http://schemas.microsoft.com/office/drawing/2014/main" id="{E56A3C4B-7F28-4A15-AFD7-534E9582C77B}"/>
              </a:ext>
            </a:extLst>
          </p:cNvPr>
          <p:cNvCxnSpPr>
            <a:cxnSpLocks/>
            <a:stCxn id="18" idx="2"/>
          </p:cNvCxnSpPr>
          <p:nvPr/>
        </p:nvCxnSpPr>
        <p:spPr>
          <a:xfrm flipH="1">
            <a:off x="9181702" y="3352689"/>
            <a:ext cx="14796" cy="389637"/>
          </a:xfrm>
          <a:prstGeom prst="line">
            <a:avLst/>
          </a:prstGeom>
          <a:noFill/>
          <a:ln w="3175" cap="rnd" cmpd="sng" algn="ctr">
            <a:solidFill>
              <a:sysClr val="window" lastClr="FFFFFF">
                <a:lumMod val="75000"/>
              </a:sysClr>
            </a:solidFill>
            <a:prstDash val="solid"/>
            <a:headEnd type="none" w="sm" len="sm"/>
            <a:tailEnd type="none" w="sm" len="sm"/>
          </a:ln>
          <a:effectLst/>
        </p:spPr>
      </p:cxnSp>
      <p:cxnSp>
        <p:nvCxnSpPr>
          <p:cNvPr id="66" name="Straight Connector 65" descr="decorative element">
            <a:extLst>
              <a:ext uri="{FF2B5EF4-FFF2-40B4-BE49-F238E27FC236}">
                <a16:creationId xmlns:a16="http://schemas.microsoft.com/office/drawing/2014/main" id="{48EC3875-4F39-4486-9EA5-F3816FA1379D}"/>
              </a:ext>
            </a:extLst>
          </p:cNvPr>
          <p:cNvCxnSpPr>
            <a:cxnSpLocks/>
            <a:endCxn id="20" idx="2"/>
          </p:cNvCxnSpPr>
          <p:nvPr/>
        </p:nvCxnSpPr>
        <p:spPr>
          <a:xfrm flipV="1">
            <a:off x="10929847" y="3352689"/>
            <a:ext cx="0" cy="389637"/>
          </a:xfrm>
          <a:prstGeom prst="line">
            <a:avLst/>
          </a:prstGeom>
          <a:noFill/>
          <a:ln w="3175" cap="rnd" cmpd="sng" algn="ctr">
            <a:solidFill>
              <a:sysClr val="window" lastClr="FFFFFF">
                <a:lumMod val="75000"/>
              </a:sysClr>
            </a:solidFill>
            <a:prstDash val="solid"/>
            <a:headEnd type="none" w="sm" len="sm"/>
            <a:tailEnd type="none" w="sm" len="sm"/>
          </a:ln>
          <a:effectLst/>
        </p:spPr>
      </p:cxnSp>
      <p:cxnSp>
        <p:nvCxnSpPr>
          <p:cNvPr id="67" name="Straight Connector 66" descr="decorative element">
            <a:extLst>
              <a:ext uri="{FF2B5EF4-FFF2-40B4-BE49-F238E27FC236}">
                <a16:creationId xmlns:a16="http://schemas.microsoft.com/office/drawing/2014/main" id="{4E6C092B-4C81-4560-B6A9-1D2912DB8A7F}"/>
              </a:ext>
            </a:extLst>
          </p:cNvPr>
          <p:cNvCxnSpPr>
            <a:cxnSpLocks/>
            <a:stCxn id="53" idx="2"/>
          </p:cNvCxnSpPr>
          <p:nvPr/>
        </p:nvCxnSpPr>
        <p:spPr>
          <a:xfrm>
            <a:off x="5753823" y="3349343"/>
            <a:ext cx="0" cy="389454"/>
          </a:xfrm>
          <a:prstGeom prst="line">
            <a:avLst/>
          </a:prstGeom>
          <a:noFill/>
          <a:ln w="3175" cap="rnd" cmpd="sng" algn="ctr">
            <a:solidFill>
              <a:sysClr val="window" lastClr="FFFFFF">
                <a:lumMod val="75000"/>
              </a:sysClr>
            </a:solidFill>
            <a:prstDash val="solid"/>
            <a:headEnd type="none" w="sm" len="sm"/>
            <a:tailEnd type="none" w="sm" len="sm"/>
          </a:ln>
          <a:effectLst/>
        </p:spPr>
      </p:cxnSp>
      <p:cxnSp>
        <p:nvCxnSpPr>
          <p:cNvPr id="68" name="Straight Connector 67" descr="decorative element">
            <a:extLst>
              <a:ext uri="{FF2B5EF4-FFF2-40B4-BE49-F238E27FC236}">
                <a16:creationId xmlns:a16="http://schemas.microsoft.com/office/drawing/2014/main" id="{49E3D406-5716-4F3C-86E9-24A140A3EC2D}"/>
              </a:ext>
            </a:extLst>
          </p:cNvPr>
          <p:cNvCxnSpPr>
            <a:cxnSpLocks/>
            <a:stCxn id="14" idx="2"/>
          </p:cNvCxnSpPr>
          <p:nvPr/>
        </p:nvCxnSpPr>
        <p:spPr>
          <a:xfrm flipH="1">
            <a:off x="3995515" y="3352689"/>
            <a:ext cx="936" cy="369330"/>
          </a:xfrm>
          <a:prstGeom prst="line">
            <a:avLst/>
          </a:prstGeom>
          <a:noFill/>
          <a:ln w="3175" cap="rnd" cmpd="sng" algn="ctr">
            <a:solidFill>
              <a:sysClr val="window" lastClr="FFFFFF">
                <a:lumMod val="75000"/>
              </a:sysClr>
            </a:solidFill>
            <a:prstDash val="solid"/>
            <a:headEnd type="none" w="sm" len="sm"/>
            <a:tailEnd type="none" w="sm" len="sm"/>
          </a:ln>
          <a:effectLst/>
        </p:spPr>
      </p:cxnSp>
      <p:cxnSp>
        <p:nvCxnSpPr>
          <p:cNvPr id="69" name="Straight Connector 68" descr="decorative element">
            <a:extLst>
              <a:ext uri="{FF2B5EF4-FFF2-40B4-BE49-F238E27FC236}">
                <a16:creationId xmlns:a16="http://schemas.microsoft.com/office/drawing/2014/main" id="{45D7DCD1-C0BB-4FFA-969A-9CD6AC2E4B12}"/>
              </a:ext>
            </a:extLst>
          </p:cNvPr>
          <p:cNvCxnSpPr>
            <a:cxnSpLocks/>
            <a:stCxn id="12" idx="2"/>
          </p:cNvCxnSpPr>
          <p:nvPr/>
        </p:nvCxnSpPr>
        <p:spPr>
          <a:xfrm>
            <a:off x="2263102" y="3352689"/>
            <a:ext cx="0" cy="349206"/>
          </a:xfrm>
          <a:prstGeom prst="line">
            <a:avLst/>
          </a:prstGeom>
          <a:noFill/>
          <a:ln w="3175" cap="rnd" cmpd="sng" algn="ctr">
            <a:solidFill>
              <a:sysClr val="window" lastClr="FFFFFF">
                <a:lumMod val="75000"/>
              </a:sysClr>
            </a:solidFill>
            <a:prstDash val="solid"/>
            <a:headEnd type="none" w="sm" len="sm"/>
            <a:tailEnd type="none" w="sm" len="sm"/>
          </a:ln>
          <a:effectLst/>
        </p:spPr>
      </p:cxnSp>
      <p:sp>
        <p:nvSpPr>
          <p:cNvPr id="70" name="Rectangle 69">
            <a:extLst>
              <a:ext uri="{FF2B5EF4-FFF2-40B4-BE49-F238E27FC236}">
                <a16:creationId xmlns:a16="http://schemas.microsoft.com/office/drawing/2014/main" id="{7B50F03E-C3EE-468F-8AC1-A3EF8E4327AC}"/>
              </a:ext>
            </a:extLst>
          </p:cNvPr>
          <p:cNvSpPr/>
          <p:nvPr/>
        </p:nvSpPr>
        <p:spPr>
          <a:xfrm>
            <a:off x="10305903" y="4097752"/>
            <a:ext cx="1463019" cy="237202"/>
          </a:xfrm>
          <a:prstGeom prst="rect">
            <a:avLst/>
          </a:prstGeom>
          <a:solidFill>
            <a:srgbClr val="EBEBEB">
              <a:lumMod val="25000"/>
            </a:srgbClr>
          </a:solidFill>
          <a:ln w="19050" cap="rnd" cmpd="sng" algn="ctr">
            <a:noFill/>
            <a:prstDash val="solid"/>
          </a:ln>
          <a:effectLst/>
          <a:scene3d>
            <a:camera prst="obliqueTopLeft"/>
            <a:lightRig rig="brightRoom" dir="t"/>
          </a:scene3d>
          <a:sp3d extrusionH="88900"/>
        </p:spPr>
        <p:txBody>
          <a:bodyPr spcFirstLastPara="0" vert="horz" wrap="square" lIns="22860" tIns="5715" rIns="22860" bIns="5715" numCol="1" spcCol="1270" anchor="ctr" anchorCtr="0">
            <a:noAutofit/>
            <a:flatTx/>
          </a:bodyPr>
          <a:lstStyle/>
          <a:p>
            <a:pPr marL="0" marR="0" lvl="0" indent="0" algn="ctr" defTabSz="400050"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panose="020F0502020204030204"/>
                <a:ea typeface="+mn-ea"/>
                <a:cs typeface="+mn-cs"/>
              </a:rPr>
              <a:t>Administrative Support Coordinator </a:t>
            </a:r>
          </a:p>
          <a:p>
            <a:pPr marL="0" marR="0" lvl="0" indent="0" algn="ctr" defTabSz="400050" eaLnBrk="1" fontAlgn="auto" latinLnBrk="0" hangingPunct="1">
              <a:lnSpc>
                <a:spcPct val="90000"/>
              </a:lnSpc>
              <a:spcBef>
                <a:spcPts val="0"/>
              </a:spcBef>
              <a:spcAft>
                <a:spcPct val="3500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panose="020F0502020204030204"/>
                <a:ea typeface="+mn-ea"/>
                <a:cs typeface="+mn-cs"/>
              </a:rPr>
              <a:t>(UP)</a:t>
            </a:r>
          </a:p>
        </p:txBody>
      </p:sp>
      <p:sp>
        <p:nvSpPr>
          <p:cNvPr id="71" name="Rectangle 70">
            <a:extLst>
              <a:ext uri="{FF2B5EF4-FFF2-40B4-BE49-F238E27FC236}">
                <a16:creationId xmlns:a16="http://schemas.microsoft.com/office/drawing/2014/main" id="{3C5EF9C1-6169-47FD-B1CD-8FB8AB81D308}"/>
              </a:ext>
            </a:extLst>
          </p:cNvPr>
          <p:cNvSpPr/>
          <p:nvPr/>
        </p:nvSpPr>
        <p:spPr>
          <a:xfrm>
            <a:off x="8540694" y="4747323"/>
            <a:ext cx="1368000" cy="108000"/>
          </a:xfrm>
          <a:prstGeom prst="rect">
            <a:avLst/>
          </a:prstGeom>
          <a:solidFill>
            <a:sysClr val="windowText" lastClr="000000">
              <a:lumMod val="75000"/>
              <a:lumOff val="25000"/>
            </a:sysClr>
          </a:solidFill>
          <a:ln w="19050" cap="rnd" cmpd="sng" algn="ctr">
            <a:noFill/>
            <a:prstDash val="solid"/>
          </a:ln>
          <a:effectLst/>
          <a:scene3d>
            <a:camera prst="obliqueTopLeft"/>
            <a:lightRig rig="brightRoom" dir="t"/>
          </a:scene3d>
          <a:sp3d extrusionH="88900"/>
        </p:spPr>
        <p:txBody>
          <a:bodyPr spcFirstLastPara="0" vert="horz" wrap="square" lIns="22860" tIns="5715" rIns="22860" bIns="5715" numCol="1" spcCol="1270" anchor="ctr" anchorCtr="0">
            <a:noAutofit/>
            <a:flatTx/>
          </a:bodyPr>
          <a:lstStyle/>
          <a:p>
            <a:pPr marL="0" marR="0" lvl="0" indent="0" algn="ctr" defTabSz="400050" eaLnBrk="1" fontAlgn="auto" latinLnBrk="0" hangingPunct="1">
              <a:lnSpc>
                <a:spcPct val="90000"/>
              </a:lnSpc>
              <a:spcBef>
                <a:spcPts val="0"/>
              </a:spcBef>
              <a:spcAft>
                <a:spcPct val="35000"/>
              </a:spcAft>
              <a:buClrTx/>
              <a:buSzTx/>
              <a:buFontTx/>
              <a:buNone/>
              <a:tabLst/>
              <a:defRPr/>
            </a:pPr>
            <a:r>
              <a:rPr kumimoji="0" lang="en-US" sz="1050" b="0" i="0" u="none" strike="noStrike" kern="0" cap="none" spc="0" normalizeH="0" baseline="0" noProof="0">
                <a:ln>
                  <a:noFill/>
                </a:ln>
                <a:solidFill>
                  <a:prstClr val="white"/>
                </a:solidFill>
                <a:effectLst/>
                <a:uLnTx/>
                <a:uFillTx/>
                <a:latin typeface="Calibri" panose="020F0502020204030204"/>
                <a:ea typeface="+mn-ea"/>
                <a:cs typeface="+mn-cs"/>
              </a:rPr>
              <a:t>Post-Doctoral Scholar</a:t>
            </a:r>
          </a:p>
        </p:txBody>
      </p:sp>
      <p:sp>
        <p:nvSpPr>
          <p:cNvPr id="72" name="Rectangle 71">
            <a:extLst>
              <a:ext uri="{FF2B5EF4-FFF2-40B4-BE49-F238E27FC236}">
                <a16:creationId xmlns:a16="http://schemas.microsoft.com/office/drawing/2014/main" id="{8EAE3487-49F1-4AA3-A00B-A87EFFE9244A}"/>
              </a:ext>
            </a:extLst>
          </p:cNvPr>
          <p:cNvSpPr/>
          <p:nvPr/>
        </p:nvSpPr>
        <p:spPr>
          <a:xfrm>
            <a:off x="6793457" y="4172229"/>
            <a:ext cx="1343187" cy="111320"/>
          </a:xfrm>
          <a:prstGeom prst="rect">
            <a:avLst/>
          </a:prstGeom>
          <a:solidFill>
            <a:sysClr val="windowText" lastClr="000000">
              <a:lumMod val="75000"/>
              <a:lumOff val="25000"/>
            </a:sysClr>
          </a:solidFill>
          <a:ln w="19050" cap="rnd" cmpd="sng" algn="ctr">
            <a:noFill/>
            <a:prstDash val="solid"/>
          </a:ln>
          <a:effectLst/>
          <a:scene3d>
            <a:camera prst="obliqueTopLeft"/>
            <a:lightRig rig="brightRoom" dir="t"/>
          </a:scene3d>
          <a:sp3d extrusionH="88900"/>
        </p:spPr>
        <p:txBody>
          <a:bodyPr spcFirstLastPara="0" vert="horz" wrap="square" lIns="22860" tIns="5715" rIns="22860" bIns="5715" numCol="1" spcCol="1270" anchor="ctr" anchorCtr="0">
            <a:noAutofit/>
            <a:flatTx/>
          </a:bodyPr>
          <a:lstStyle/>
          <a:p>
            <a:pPr marL="0" marR="0" lvl="0" indent="0" algn="ctr" defTabSz="400050" eaLnBrk="1" fontAlgn="auto" latinLnBrk="0" hangingPunct="1">
              <a:lnSpc>
                <a:spcPct val="90000"/>
              </a:lnSpc>
              <a:spcBef>
                <a:spcPts val="0"/>
              </a:spcBef>
              <a:spcAft>
                <a:spcPct val="35000"/>
              </a:spcAft>
              <a:buClrTx/>
              <a:buSzTx/>
              <a:buFontTx/>
              <a:buNone/>
              <a:tabLst/>
              <a:defRPr/>
            </a:pPr>
            <a:r>
              <a:rPr kumimoji="0" lang="en-US" sz="1050" b="0" i="0" u="none" strike="noStrike" kern="0" cap="none" spc="0" normalizeH="0" baseline="0" noProof="0">
                <a:ln>
                  <a:noFill/>
                </a:ln>
                <a:solidFill>
                  <a:prstClr val="white"/>
                </a:solidFill>
                <a:effectLst/>
                <a:uLnTx/>
                <a:uFillTx/>
                <a:latin typeface="Calibri" panose="020F0502020204030204"/>
                <a:ea typeface="+mn-ea"/>
                <a:cs typeface="+mn-cs"/>
              </a:rPr>
              <a:t>Post-Doctoral Scholar</a:t>
            </a:r>
          </a:p>
        </p:txBody>
      </p:sp>
      <p:grpSp>
        <p:nvGrpSpPr>
          <p:cNvPr id="73" name="Group 72">
            <a:extLst>
              <a:ext uri="{FF2B5EF4-FFF2-40B4-BE49-F238E27FC236}">
                <a16:creationId xmlns:a16="http://schemas.microsoft.com/office/drawing/2014/main" id="{8C63D8D1-E2BB-472A-B2D7-EB9BE5C6880C}"/>
              </a:ext>
              <a:ext uri="{C183D7F6-B498-43B3-948B-1728B52AA6E4}">
                <adec:decorative xmlns:adec="http://schemas.microsoft.com/office/drawing/2017/decorative" val="1"/>
              </a:ext>
            </a:extLst>
          </p:cNvPr>
          <p:cNvGrpSpPr/>
          <p:nvPr/>
        </p:nvGrpSpPr>
        <p:grpSpPr>
          <a:xfrm>
            <a:off x="1629457" y="5003320"/>
            <a:ext cx="1377022" cy="593552"/>
            <a:chOff x="5398736" y="965775"/>
            <a:chExt cx="1777264" cy="593551"/>
          </a:xfrm>
        </p:grpSpPr>
        <p:sp>
          <p:nvSpPr>
            <p:cNvPr id="74" name="Rectangle 73">
              <a:extLst>
                <a:ext uri="{FF2B5EF4-FFF2-40B4-BE49-F238E27FC236}">
                  <a16:creationId xmlns:a16="http://schemas.microsoft.com/office/drawing/2014/main" id="{57BA95DE-AC7B-4155-A024-C1D5DF490A20}"/>
                </a:ext>
              </a:extLst>
            </p:cNvPr>
            <p:cNvSpPr/>
            <p:nvPr/>
          </p:nvSpPr>
          <p:spPr>
            <a:xfrm>
              <a:off x="5398736" y="965775"/>
              <a:ext cx="1765619" cy="584126"/>
            </a:xfrm>
            <a:prstGeom prst="rect">
              <a:avLst/>
            </a:prstGeom>
            <a:solidFill>
              <a:srgbClr val="EBEBEB"/>
            </a:soli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p:spPr>
          <p:txBody>
            <a:bodyPr spcFirstLastPara="0" vert="horz" wrap="square" lIns="5715" tIns="5715" rIns="5715" bIns="54011" numCol="1" spcCol="1270" anchor="ctr" anchorCtr="0">
              <a:noAutofit/>
              <a:flatTx/>
            </a:bodyPr>
            <a:lstStyle/>
            <a:p>
              <a:pPr marL="0" marR="0" lvl="0" indent="0" algn="ctr" defTabSz="400050" eaLnBrk="1" fontAlgn="auto" latinLnBrk="0" hangingPunct="1">
                <a:lnSpc>
                  <a:spcPct val="90000"/>
                </a:lnSpc>
                <a:spcBef>
                  <a:spcPts val="0"/>
                </a:spcBef>
                <a:spcAft>
                  <a:spcPct val="35000"/>
                </a:spcAft>
                <a:buClrTx/>
                <a:buSzTx/>
                <a:buFontTx/>
                <a:buNone/>
                <a:tabLst/>
                <a:defRPr/>
              </a:pPr>
              <a:r>
                <a:rPr kumimoji="0" lang="en-US" sz="1050" b="0" i="0" u="none" strike="noStrike" kern="0" cap="none" spc="0" normalizeH="0" baseline="0" noProof="0" dirty="0">
                  <a:ln>
                    <a:noFill/>
                  </a:ln>
                  <a:effectLst/>
                  <a:uLnTx/>
                  <a:uFillTx/>
                  <a:latin typeface="Calibri" panose="020F0502020204030204"/>
                  <a:ea typeface="+mn-ea"/>
                  <a:cs typeface="+mn-cs"/>
                </a:rPr>
                <a:t>Jeremy Staff</a:t>
              </a:r>
              <a:endParaRPr lang="en-US" sz="1050" b="0" i="0" u="none" strike="noStrike" kern="0" cap="none" spc="0" normalizeH="0" baseline="0" noProof="0" dirty="0">
                <a:ln>
                  <a:noFill/>
                </a:ln>
                <a:effectLst/>
                <a:uLnTx/>
                <a:uFillTx/>
                <a:latin typeface="Calibri" panose="020F0502020204030204"/>
                <a:cs typeface="Calibri"/>
              </a:endParaRPr>
            </a:p>
            <a:p>
              <a:pPr marL="0" marR="0" lvl="0" indent="0" algn="ctr" defTabSz="400050" eaLnBrk="1" fontAlgn="auto" latinLnBrk="0" hangingPunct="1">
                <a:lnSpc>
                  <a:spcPct val="90000"/>
                </a:lnSpc>
                <a:spcBef>
                  <a:spcPts val="0"/>
                </a:spcBef>
                <a:spcAft>
                  <a:spcPct val="35000"/>
                </a:spcAft>
                <a:buClrTx/>
                <a:buSzTx/>
                <a:buFontTx/>
                <a:buNone/>
                <a:tabLst/>
                <a:defRPr/>
              </a:pPr>
              <a:r>
                <a:rPr kumimoji="0" lang="en-US" sz="1050" b="0" i="0" u="none" strike="noStrike" kern="0" cap="none" spc="0" normalizeH="0" baseline="0" noProof="0" dirty="0">
                  <a:ln>
                    <a:noFill/>
                  </a:ln>
                  <a:effectLst/>
                  <a:uLnTx/>
                  <a:uFillTx/>
                  <a:latin typeface="Calibri" panose="020F0502020204030204"/>
                  <a:ea typeface="+mn-ea"/>
                  <a:cs typeface="+mn-cs"/>
                </a:rPr>
                <a:t>Jennifer Maggs</a:t>
              </a:r>
              <a:endParaRPr lang="en-US" sz="1050" b="0" i="0" u="none" strike="noStrike" kern="0" cap="none" spc="0" normalizeH="0" baseline="0" noProof="0" dirty="0">
                <a:ln>
                  <a:noFill/>
                </a:ln>
                <a:effectLst/>
                <a:uLnTx/>
                <a:uFillTx/>
                <a:latin typeface="Calibri" panose="020F0502020204030204"/>
                <a:cs typeface="Calibri"/>
              </a:endParaRPr>
            </a:p>
          </p:txBody>
        </p:sp>
        <p:sp>
          <p:nvSpPr>
            <p:cNvPr id="75" name="Rectangle 74">
              <a:extLst>
                <a:ext uri="{FF2B5EF4-FFF2-40B4-BE49-F238E27FC236}">
                  <a16:creationId xmlns:a16="http://schemas.microsoft.com/office/drawing/2014/main" id="{2093078D-4671-4AA1-851A-560AE1731409}"/>
                </a:ext>
              </a:extLst>
            </p:cNvPr>
            <p:cNvSpPr/>
            <p:nvPr/>
          </p:nvSpPr>
          <p:spPr>
            <a:xfrm>
              <a:off x="5410380" y="1443880"/>
              <a:ext cx="1765620" cy="115446"/>
            </a:xfrm>
            <a:prstGeom prst="rect">
              <a:avLst/>
            </a:prstGeom>
            <a:solidFill>
              <a:srgbClr val="EBEBEB">
                <a:lumMod val="25000"/>
              </a:srgbClr>
            </a:solidFill>
            <a:ln w="19050" cap="rnd" cmpd="sng" algn="ctr">
              <a:noFill/>
              <a:prstDash val="solid"/>
            </a:ln>
            <a:effectLst>
              <a:glow rad="254000">
                <a:srgbClr val="477BD1">
                  <a:satMod val="175000"/>
                  <a:alpha val="10000"/>
                </a:srgbClr>
              </a:glow>
            </a:effectLst>
            <a:scene3d>
              <a:camera prst="obliqueTopLeft"/>
              <a:lightRig rig="brightRoom" dir="t"/>
            </a:scene3d>
            <a:sp3d extrusionH="88900"/>
          </p:spPr>
          <p:txBody>
            <a:bodyPr spcFirstLastPara="0" vert="horz" wrap="square" lIns="22860" tIns="5715" rIns="22860" bIns="5715" numCol="1" spcCol="1270" anchor="ctr" anchorCtr="0">
              <a:noAutofit/>
              <a:flatTx/>
            </a:bodyPr>
            <a:lstStyle/>
            <a:p>
              <a:pPr marL="0" marR="0" lvl="0" indent="0" algn="ctr" defTabSz="400050" eaLnBrk="1" fontAlgn="auto" latinLnBrk="0" hangingPunct="1">
                <a:lnSpc>
                  <a:spcPct val="90000"/>
                </a:lnSpc>
                <a:spcBef>
                  <a:spcPts val="0"/>
                </a:spcBef>
                <a:spcAft>
                  <a:spcPct val="35000"/>
                </a:spcAft>
                <a:buClrTx/>
                <a:buSzTx/>
                <a:buFontTx/>
                <a:buNone/>
                <a:tabLst/>
                <a:defRPr/>
              </a:pPr>
              <a:r>
                <a:rPr kumimoji="0" lang="en-US" sz="1050" b="0" i="0" u="none" strike="noStrike" kern="0" cap="none" spc="0" normalizeH="0" baseline="0" noProof="0">
                  <a:ln>
                    <a:noFill/>
                  </a:ln>
                  <a:solidFill>
                    <a:prstClr val="white"/>
                  </a:solidFill>
                  <a:effectLst/>
                  <a:uLnTx/>
                  <a:uFillTx/>
                  <a:latin typeface="Calibri" panose="020F0502020204030204"/>
                  <a:ea typeface="+mn-ea"/>
                  <a:cs typeface="+mn-cs"/>
                </a:rPr>
                <a:t>Faculty Advisors</a:t>
              </a:r>
            </a:p>
          </p:txBody>
        </p:sp>
      </p:grpSp>
      <p:grpSp>
        <p:nvGrpSpPr>
          <p:cNvPr id="76" name="Group 75">
            <a:extLst>
              <a:ext uri="{FF2B5EF4-FFF2-40B4-BE49-F238E27FC236}">
                <a16:creationId xmlns:a16="http://schemas.microsoft.com/office/drawing/2014/main" id="{7425AC94-B992-461F-9276-6F5BEBEA90E2}"/>
              </a:ext>
              <a:ext uri="{C183D7F6-B498-43B3-948B-1728B52AA6E4}">
                <adec:decorative xmlns:adec="http://schemas.microsoft.com/office/drawing/2017/decorative" val="1"/>
              </a:ext>
            </a:extLst>
          </p:cNvPr>
          <p:cNvGrpSpPr/>
          <p:nvPr/>
        </p:nvGrpSpPr>
        <p:grpSpPr>
          <a:xfrm>
            <a:off x="10293849" y="5622013"/>
            <a:ext cx="1484237" cy="593552"/>
            <a:chOff x="5410380" y="965775"/>
            <a:chExt cx="1765619" cy="593551"/>
          </a:xfrm>
        </p:grpSpPr>
        <p:sp>
          <p:nvSpPr>
            <p:cNvPr id="77" name="Rectangle 76">
              <a:extLst>
                <a:ext uri="{FF2B5EF4-FFF2-40B4-BE49-F238E27FC236}">
                  <a16:creationId xmlns:a16="http://schemas.microsoft.com/office/drawing/2014/main" id="{263F6D3A-78B2-4987-ACC8-B8E190110CAE}"/>
                </a:ext>
              </a:extLst>
            </p:cNvPr>
            <p:cNvSpPr/>
            <p:nvPr/>
          </p:nvSpPr>
          <p:spPr>
            <a:xfrm>
              <a:off x="5410380" y="965775"/>
              <a:ext cx="1765619" cy="584126"/>
            </a:xfrm>
            <a:prstGeom prst="rect">
              <a:avLst/>
            </a:prstGeom>
            <a:solidFill>
              <a:srgbClr val="EBEBEB"/>
            </a:soli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p:spPr>
          <p:txBody>
            <a:bodyPr spcFirstLastPara="0" vert="horz" wrap="square" lIns="5715" tIns="5715" rIns="5715" bIns="54011" numCol="1" spcCol="1270" anchor="ctr" anchorCtr="0">
              <a:noAutofit/>
              <a:flatTx/>
            </a:bodyPr>
            <a:lstStyle/>
            <a:p>
              <a:pPr marL="0" marR="0" lvl="0" indent="0" algn="ctr" defTabSz="400050" eaLnBrk="1" fontAlgn="auto" latinLnBrk="0" hangingPunct="1">
                <a:lnSpc>
                  <a:spcPct val="90000"/>
                </a:lnSpc>
                <a:spcBef>
                  <a:spcPts val="0"/>
                </a:spcBef>
                <a:spcAft>
                  <a:spcPct val="35000"/>
                </a:spcAft>
                <a:buClrTx/>
                <a:buSzTx/>
                <a:buFontTx/>
                <a:buNone/>
                <a:tabLst/>
                <a:defRPr/>
              </a:pPr>
              <a:r>
                <a:rPr kumimoji="0" lang="en-US" sz="1050" b="0" i="0" u="none" strike="noStrike" kern="0" cap="none" spc="0" normalizeH="0" baseline="0" noProof="0">
                  <a:ln>
                    <a:noFill/>
                  </a:ln>
                  <a:solidFill>
                    <a:prstClr val="black">
                      <a:lumMod val="85000"/>
                      <a:lumOff val="15000"/>
                    </a:prstClr>
                  </a:solidFill>
                  <a:effectLst/>
                  <a:uLnTx/>
                  <a:uFillTx/>
                  <a:latin typeface="Calibri" panose="020F0502020204030204"/>
                  <a:ea typeface="+mn-ea"/>
                  <a:cs typeface="+mn-cs"/>
                </a:rPr>
                <a:t>Glenn Sterner</a:t>
              </a:r>
            </a:p>
          </p:txBody>
        </p:sp>
        <p:sp>
          <p:nvSpPr>
            <p:cNvPr id="78" name="Rectangle 77">
              <a:extLst>
                <a:ext uri="{FF2B5EF4-FFF2-40B4-BE49-F238E27FC236}">
                  <a16:creationId xmlns:a16="http://schemas.microsoft.com/office/drawing/2014/main" id="{1CD5FC68-D90C-4E9C-A676-0F6565BEC23E}"/>
                </a:ext>
              </a:extLst>
            </p:cNvPr>
            <p:cNvSpPr/>
            <p:nvPr/>
          </p:nvSpPr>
          <p:spPr>
            <a:xfrm>
              <a:off x="5432663" y="1451326"/>
              <a:ext cx="1743336" cy="108000"/>
            </a:xfrm>
            <a:prstGeom prst="rect">
              <a:avLst/>
            </a:prstGeom>
            <a:solidFill>
              <a:srgbClr val="EBEBEB">
                <a:lumMod val="25000"/>
              </a:srgbClr>
            </a:solidFill>
            <a:ln w="19050" cap="rnd" cmpd="sng" algn="ctr">
              <a:noFill/>
              <a:prstDash val="solid"/>
            </a:ln>
            <a:effectLst>
              <a:glow rad="254000">
                <a:srgbClr val="477BD1">
                  <a:satMod val="175000"/>
                  <a:alpha val="10000"/>
                </a:srgbClr>
              </a:glow>
            </a:effectLst>
            <a:scene3d>
              <a:camera prst="obliqueTopLeft"/>
              <a:lightRig rig="brightRoom" dir="t"/>
            </a:scene3d>
            <a:sp3d extrusionH="88900"/>
          </p:spPr>
          <p:txBody>
            <a:bodyPr spcFirstLastPara="0" vert="horz" wrap="square" lIns="22860" tIns="5715" rIns="22860" bIns="5715" numCol="1" spcCol="1270" anchor="ctr" anchorCtr="0">
              <a:noAutofit/>
              <a:flatTx/>
            </a:bodyPr>
            <a:lstStyle/>
            <a:p>
              <a:pPr marL="0" marR="0" lvl="0" indent="0" algn="ctr" defTabSz="400050" eaLnBrk="1" fontAlgn="auto" latinLnBrk="0" hangingPunct="1">
                <a:lnSpc>
                  <a:spcPct val="90000"/>
                </a:lnSpc>
                <a:spcBef>
                  <a:spcPts val="0"/>
                </a:spcBef>
                <a:spcAft>
                  <a:spcPct val="35000"/>
                </a:spcAft>
                <a:buClrTx/>
                <a:buSzTx/>
                <a:buFontTx/>
                <a:buNone/>
                <a:tabLst/>
                <a:defRPr/>
              </a:pPr>
              <a:r>
                <a:rPr kumimoji="0" lang="en-US" sz="1050" b="0" i="0" u="none" strike="noStrike" kern="0" cap="none" spc="0" normalizeH="0" baseline="0" noProof="0">
                  <a:ln>
                    <a:noFill/>
                  </a:ln>
                  <a:solidFill>
                    <a:prstClr val="white"/>
                  </a:solidFill>
                  <a:effectLst/>
                  <a:uLnTx/>
                  <a:uFillTx/>
                  <a:latin typeface="Calibri" panose="020F0502020204030204"/>
                  <a:ea typeface="+mn-ea"/>
                  <a:cs typeface="+mn-cs"/>
                </a:rPr>
                <a:t>Supervisor</a:t>
              </a:r>
            </a:p>
          </p:txBody>
        </p:sp>
      </p:grpSp>
      <p:cxnSp>
        <p:nvCxnSpPr>
          <p:cNvPr id="79" name="Straight Connector 78" descr="decorative element">
            <a:extLst>
              <a:ext uri="{FF2B5EF4-FFF2-40B4-BE49-F238E27FC236}">
                <a16:creationId xmlns:a16="http://schemas.microsoft.com/office/drawing/2014/main" id="{72FE51CD-546D-4B45-8CBE-63E5B4808D59}"/>
              </a:ext>
            </a:extLst>
          </p:cNvPr>
          <p:cNvCxnSpPr>
            <a:cxnSpLocks/>
            <a:endCxn id="42" idx="2"/>
          </p:cNvCxnSpPr>
          <p:nvPr/>
        </p:nvCxnSpPr>
        <p:spPr>
          <a:xfrm flipV="1">
            <a:off x="11019795" y="4938617"/>
            <a:ext cx="0" cy="616416"/>
          </a:xfrm>
          <a:prstGeom prst="line">
            <a:avLst/>
          </a:prstGeom>
          <a:noFill/>
          <a:ln w="3175" cap="rnd" cmpd="sng" algn="ctr">
            <a:solidFill>
              <a:sysClr val="window" lastClr="FFFFFF">
                <a:lumMod val="75000"/>
              </a:sysClr>
            </a:solidFill>
            <a:prstDash val="dash"/>
            <a:headEnd type="none" w="sm" len="sm"/>
            <a:tailEnd type="none" w="sm" len="sm"/>
          </a:ln>
          <a:effectLst/>
        </p:spPr>
      </p:cxnSp>
      <p:cxnSp>
        <p:nvCxnSpPr>
          <p:cNvPr id="80" name="Straight Connector 79" descr="decorative element">
            <a:extLst>
              <a:ext uri="{FF2B5EF4-FFF2-40B4-BE49-F238E27FC236}">
                <a16:creationId xmlns:a16="http://schemas.microsoft.com/office/drawing/2014/main" id="{6DB529B6-9349-44F1-9A7F-2210499A8839}"/>
              </a:ext>
            </a:extLst>
          </p:cNvPr>
          <p:cNvCxnSpPr>
            <a:cxnSpLocks/>
          </p:cNvCxnSpPr>
          <p:nvPr/>
        </p:nvCxnSpPr>
        <p:spPr>
          <a:xfrm flipH="1" flipV="1">
            <a:off x="2262828" y="4280232"/>
            <a:ext cx="1384" cy="641233"/>
          </a:xfrm>
          <a:prstGeom prst="line">
            <a:avLst/>
          </a:prstGeom>
          <a:noFill/>
          <a:ln w="3175" cap="rnd" cmpd="sng" algn="ctr">
            <a:solidFill>
              <a:sysClr val="window" lastClr="FFFFFF">
                <a:lumMod val="75000"/>
              </a:sysClr>
            </a:solidFill>
            <a:prstDash val="dash"/>
            <a:headEnd type="none" w="sm" len="sm"/>
            <a:tailEnd type="none" w="sm" len="sm"/>
          </a:ln>
          <a:effectLst/>
        </p:spPr>
      </p:cxnSp>
      <p:sp>
        <p:nvSpPr>
          <p:cNvPr id="85" name="Rectangle: Rounded Corners 84">
            <a:extLst>
              <a:ext uri="{FF2B5EF4-FFF2-40B4-BE49-F238E27FC236}">
                <a16:creationId xmlns:a16="http://schemas.microsoft.com/office/drawing/2014/main" id="{9229A47A-C5DF-42BA-A2B9-3AAD79C2EAD0}"/>
              </a:ext>
            </a:extLst>
          </p:cNvPr>
          <p:cNvSpPr/>
          <p:nvPr/>
        </p:nvSpPr>
        <p:spPr>
          <a:xfrm>
            <a:off x="10138581" y="3701895"/>
            <a:ext cx="1640879" cy="681538"/>
          </a:xfrm>
          <a:prstGeom prst="roundRect">
            <a:avLst/>
          </a:prstGeom>
          <a:noFill/>
          <a:ln w="22225" cap="rnd" cmpd="sng" algn="ctr">
            <a:solidFill>
              <a:srgbClr val="E25247">
                <a:lumMod val="75000"/>
              </a:srgbClr>
            </a:solidFill>
            <a:prstDash val="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6" name="Rectangle: Rounded Corners 85">
            <a:extLst>
              <a:ext uri="{FF2B5EF4-FFF2-40B4-BE49-F238E27FC236}">
                <a16:creationId xmlns:a16="http://schemas.microsoft.com/office/drawing/2014/main" id="{84AABB6F-70AA-468B-B2DD-B616BC920916}"/>
              </a:ext>
            </a:extLst>
          </p:cNvPr>
          <p:cNvSpPr/>
          <p:nvPr/>
        </p:nvSpPr>
        <p:spPr>
          <a:xfrm>
            <a:off x="10171675" y="4446879"/>
            <a:ext cx="1640879" cy="639091"/>
          </a:xfrm>
          <a:prstGeom prst="roundRect">
            <a:avLst/>
          </a:prstGeom>
          <a:noFill/>
          <a:ln w="22225" cap="rnd" cmpd="sng" algn="ctr">
            <a:solidFill>
              <a:srgbClr val="18276C">
                <a:lumMod val="40000"/>
                <a:lumOff val="6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8" name="TextBox 87">
            <a:extLst>
              <a:ext uri="{FF2B5EF4-FFF2-40B4-BE49-F238E27FC236}">
                <a16:creationId xmlns:a16="http://schemas.microsoft.com/office/drawing/2014/main" id="{10B74783-DCAE-4D20-BC65-DE94DA3704BF}"/>
              </a:ext>
            </a:extLst>
          </p:cNvPr>
          <p:cNvSpPr txBox="1"/>
          <p:nvPr/>
        </p:nvSpPr>
        <p:spPr>
          <a:xfrm>
            <a:off x="3143068" y="602663"/>
            <a:ext cx="742511" cy="338554"/>
          </a:xfrm>
          <a:prstGeom prst="rect">
            <a:avLst/>
          </a:prstGeom>
          <a:noFill/>
        </p:spPr>
        <p:txBody>
          <a:bodyPr wrap="none" lIns="91440" tIns="45720" rIns="91440" bIns="45720" rtlCol="0" anchor="t">
            <a:spAutoFit/>
          </a:bodyPr>
          <a:lstStyle/>
          <a:p>
            <a:pPr defTabSz="457200" eaLnBrk="1" fontAlgn="auto" hangingPunct="1">
              <a:spcBef>
                <a:spcPts val="0"/>
              </a:spcBef>
              <a:spcAft>
                <a:spcPts val="0"/>
              </a:spcAft>
            </a:pPr>
            <a:r>
              <a:rPr lang="en-US" sz="1600" dirty="0">
                <a:solidFill>
                  <a:srgbClr val="E25247"/>
                </a:solidFill>
                <a:latin typeface="Calibri" panose="020F0502020204030204"/>
              </a:rPr>
              <a:t>            </a:t>
            </a:r>
            <a:endParaRPr lang="en-US" sz="1600" dirty="0">
              <a:solidFill>
                <a:srgbClr val="E25247">
                  <a:lumMod val="75000"/>
                </a:srgbClr>
              </a:solidFill>
              <a:latin typeface="Calibri" panose="020F0502020204030204"/>
            </a:endParaRPr>
          </a:p>
        </p:txBody>
      </p:sp>
      <p:sp>
        <p:nvSpPr>
          <p:cNvPr id="89" name="TextBox 88">
            <a:extLst>
              <a:ext uri="{FF2B5EF4-FFF2-40B4-BE49-F238E27FC236}">
                <a16:creationId xmlns:a16="http://schemas.microsoft.com/office/drawing/2014/main" id="{CED70A94-61A6-4878-9D22-AD17912D1F13}"/>
              </a:ext>
            </a:extLst>
          </p:cNvPr>
          <p:cNvSpPr txBox="1"/>
          <p:nvPr/>
        </p:nvSpPr>
        <p:spPr>
          <a:xfrm>
            <a:off x="10111610" y="3381157"/>
            <a:ext cx="184731" cy="338554"/>
          </a:xfrm>
          <a:prstGeom prst="rect">
            <a:avLst/>
          </a:prstGeom>
          <a:noFill/>
        </p:spPr>
        <p:txBody>
          <a:bodyPr wrap="none" lIns="91440" tIns="45720" rIns="91440" bIns="45720" rtlCol="0" anchor="t">
            <a:spAutoFit/>
          </a:bodyPr>
          <a:lstStyle/>
          <a:p>
            <a:pPr defTabSz="457200" eaLnBrk="1" fontAlgn="auto" hangingPunct="1">
              <a:spcBef>
                <a:spcPts val="0"/>
              </a:spcBef>
              <a:spcAft>
                <a:spcPts val="0"/>
              </a:spcAft>
            </a:pPr>
            <a:endParaRPr lang="en-US" sz="1600" dirty="0">
              <a:solidFill>
                <a:srgbClr val="E25247"/>
              </a:solidFill>
              <a:latin typeface="Calibri" panose="020F0502020204030204"/>
              <a:cs typeface="Calibri"/>
            </a:endParaRPr>
          </a:p>
        </p:txBody>
      </p:sp>
      <p:sp>
        <p:nvSpPr>
          <p:cNvPr id="90" name="TextBox 89">
            <a:extLst>
              <a:ext uri="{FF2B5EF4-FFF2-40B4-BE49-F238E27FC236}">
                <a16:creationId xmlns:a16="http://schemas.microsoft.com/office/drawing/2014/main" id="{35B5EAEF-A07B-4E46-B496-773C778D20AC}"/>
              </a:ext>
            </a:extLst>
          </p:cNvPr>
          <p:cNvSpPr txBox="1"/>
          <p:nvPr/>
        </p:nvSpPr>
        <p:spPr>
          <a:xfrm>
            <a:off x="8391003" y="555897"/>
            <a:ext cx="184731" cy="338554"/>
          </a:xfrm>
          <a:prstGeom prst="rect">
            <a:avLst/>
          </a:prstGeom>
          <a:noFill/>
        </p:spPr>
        <p:txBody>
          <a:bodyPr wrap="none" lIns="91440" tIns="45720" rIns="91440" bIns="45720" rtlCol="0" anchor="t">
            <a:spAutoFit/>
          </a:bodyPr>
          <a:lstStyle/>
          <a:p>
            <a:pPr defTabSz="457200" eaLnBrk="1" fontAlgn="auto" hangingPunct="1">
              <a:spcBef>
                <a:spcPts val="0"/>
              </a:spcBef>
              <a:spcAft>
                <a:spcPts val="0"/>
              </a:spcAft>
            </a:pPr>
            <a:endParaRPr lang="en-US" sz="1600" dirty="0">
              <a:solidFill>
                <a:srgbClr val="E25247"/>
              </a:solidFill>
              <a:latin typeface="Calibri" panose="020F0502020204030204"/>
              <a:cs typeface="Calibri"/>
            </a:endParaRPr>
          </a:p>
        </p:txBody>
      </p:sp>
      <p:sp>
        <p:nvSpPr>
          <p:cNvPr id="91" name="TextBox 90">
            <a:extLst>
              <a:ext uri="{FF2B5EF4-FFF2-40B4-BE49-F238E27FC236}">
                <a16:creationId xmlns:a16="http://schemas.microsoft.com/office/drawing/2014/main" id="{C9692473-C6FB-4C76-8B21-7A2C784B3D40}"/>
              </a:ext>
            </a:extLst>
          </p:cNvPr>
          <p:cNvSpPr txBox="1"/>
          <p:nvPr/>
        </p:nvSpPr>
        <p:spPr>
          <a:xfrm>
            <a:off x="6658753" y="3349343"/>
            <a:ext cx="184731" cy="338554"/>
          </a:xfrm>
          <a:prstGeom prst="rect">
            <a:avLst/>
          </a:prstGeom>
          <a:noFill/>
        </p:spPr>
        <p:txBody>
          <a:bodyPr wrap="none" lIns="91440" tIns="45720" rIns="91440" bIns="45720" rtlCol="0" anchor="t">
            <a:spAutoFit/>
          </a:bodyPr>
          <a:lstStyle/>
          <a:p>
            <a:pPr defTabSz="457200" eaLnBrk="1" fontAlgn="auto" hangingPunct="1">
              <a:spcBef>
                <a:spcPts val="0"/>
              </a:spcBef>
              <a:spcAft>
                <a:spcPts val="0"/>
              </a:spcAft>
            </a:pPr>
            <a:endParaRPr lang="en-US" sz="1600" dirty="0">
              <a:solidFill>
                <a:srgbClr val="E25247"/>
              </a:solidFill>
              <a:latin typeface="Calibri" panose="020F0502020204030204"/>
              <a:cs typeface="Calibri"/>
            </a:endParaRPr>
          </a:p>
        </p:txBody>
      </p:sp>
      <p:sp>
        <p:nvSpPr>
          <p:cNvPr id="92" name="TextBox 91">
            <a:extLst>
              <a:ext uri="{FF2B5EF4-FFF2-40B4-BE49-F238E27FC236}">
                <a16:creationId xmlns:a16="http://schemas.microsoft.com/office/drawing/2014/main" id="{21064C2D-B95C-4D8A-B7FA-A254DD04FDCA}"/>
              </a:ext>
            </a:extLst>
          </p:cNvPr>
          <p:cNvSpPr txBox="1"/>
          <p:nvPr/>
        </p:nvSpPr>
        <p:spPr>
          <a:xfrm>
            <a:off x="8391003" y="3352689"/>
            <a:ext cx="184731" cy="338554"/>
          </a:xfrm>
          <a:prstGeom prst="rect">
            <a:avLst/>
          </a:prstGeom>
          <a:noFill/>
        </p:spPr>
        <p:txBody>
          <a:bodyPr wrap="none" lIns="91440" tIns="45720" rIns="91440" bIns="45720" rtlCol="0" anchor="t">
            <a:spAutoFit/>
          </a:bodyPr>
          <a:lstStyle/>
          <a:p>
            <a:pPr defTabSz="457200" eaLnBrk="1" fontAlgn="auto" hangingPunct="1">
              <a:spcBef>
                <a:spcPts val="0"/>
              </a:spcBef>
              <a:spcAft>
                <a:spcPts val="0"/>
              </a:spcAft>
            </a:pPr>
            <a:endParaRPr lang="en-US" sz="1600" dirty="0">
              <a:solidFill>
                <a:srgbClr val="E25247"/>
              </a:solidFill>
              <a:latin typeface="Calibri" panose="020F0502020204030204"/>
              <a:cs typeface="Calibri"/>
            </a:endParaRPr>
          </a:p>
        </p:txBody>
      </p:sp>
      <p:sp>
        <p:nvSpPr>
          <p:cNvPr id="95" name="Title 1">
            <a:extLst>
              <a:ext uri="{FF2B5EF4-FFF2-40B4-BE49-F238E27FC236}">
                <a16:creationId xmlns:a16="http://schemas.microsoft.com/office/drawing/2014/main" id="{003DC142-29DB-4150-8A26-9800DB842E30}"/>
              </a:ext>
            </a:extLst>
          </p:cNvPr>
          <p:cNvSpPr txBox="1">
            <a:spLocks/>
          </p:cNvSpPr>
          <p:nvPr/>
        </p:nvSpPr>
        <p:spPr bwMode="auto">
          <a:xfrm>
            <a:off x="434471" y="275646"/>
            <a:ext cx="238997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eaLnBrk="1" hangingPunct="1"/>
            <a:r>
              <a:rPr lang="en-US" altLang="en-US" dirty="0">
                <a:solidFill>
                  <a:schemeClr val="bg2"/>
                </a:solidFill>
                <a:latin typeface="Times New Roman"/>
                <a:cs typeface="Times New Roman"/>
              </a:rPr>
              <a:t>Personnel </a:t>
            </a:r>
            <a:br>
              <a:rPr lang="en-US" altLang="en-US" dirty="0">
                <a:latin typeface="Times New Roman" panose="02020603050405020304" pitchFamily="18" charset="0"/>
                <a:cs typeface="Times New Roman" panose="02020603050405020304" pitchFamily="18" charset="0"/>
              </a:rPr>
            </a:br>
            <a:r>
              <a:rPr lang="en-US" altLang="en-US" dirty="0">
                <a:solidFill>
                  <a:schemeClr val="bg2"/>
                </a:solidFill>
                <a:latin typeface="Times New Roman"/>
                <a:cs typeface="Times New Roman"/>
              </a:rPr>
              <a:t>(2023)</a:t>
            </a:r>
          </a:p>
        </p:txBody>
      </p:sp>
      <p:sp>
        <p:nvSpPr>
          <p:cNvPr id="97" name="TextBox 96">
            <a:extLst>
              <a:ext uri="{FF2B5EF4-FFF2-40B4-BE49-F238E27FC236}">
                <a16:creationId xmlns:a16="http://schemas.microsoft.com/office/drawing/2014/main" id="{855592BF-F225-460E-868B-A0CD7BFC3A48}"/>
              </a:ext>
            </a:extLst>
          </p:cNvPr>
          <p:cNvSpPr txBox="1"/>
          <p:nvPr/>
        </p:nvSpPr>
        <p:spPr>
          <a:xfrm>
            <a:off x="3137532" y="2177819"/>
            <a:ext cx="2143151" cy="338554"/>
          </a:xfrm>
          <a:prstGeom prst="rect">
            <a:avLst/>
          </a:prstGeom>
          <a:noFill/>
        </p:spPr>
        <p:txBody>
          <a:bodyPr wrap="none" lIns="91440" tIns="45720" rIns="91440" bIns="45720" rtlCol="0" anchor="t">
            <a:spAutoFit/>
          </a:bodyPr>
          <a:lstStyle/>
          <a:p>
            <a:pPr defTabSz="457200" eaLnBrk="1" fontAlgn="auto" hangingPunct="1">
              <a:spcBef>
                <a:spcPts val="0"/>
              </a:spcBef>
              <a:spcAft>
                <a:spcPts val="0"/>
              </a:spcAft>
            </a:pPr>
            <a:r>
              <a:rPr lang="en-US" sz="1600" dirty="0">
                <a:solidFill>
                  <a:srgbClr val="E25247"/>
                </a:solidFill>
                <a:latin typeface="Calibri" panose="020F0502020204030204"/>
              </a:rPr>
              <a:t>Shared with Dept          </a:t>
            </a:r>
            <a:endParaRPr lang="en-US" sz="1600" dirty="0">
              <a:solidFill>
                <a:srgbClr val="E25247">
                  <a:lumMod val="75000"/>
                </a:srgbClr>
              </a:solidFill>
              <a:latin typeface="Calibri" panose="020F0502020204030204"/>
            </a:endParaRPr>
          </a:p>
        </p:txBody>
      </p:sp>
      <p:sp>
        <p:nvSpPr>
          <p:cNvPr id="3" name="Rectangle 2">
            <a:extLst>
              <a:ext uri="{FF2B5EF4-FFF2-40B4-BE49-F238E27FC236}">
                <a16:creationId xmlns:a16="http://schemas.microsoft.com/office/drawing/2014/main" id="{B44D305E-C121-ADA6-7DB4-671A4CDB6814}"/>
              </a:ext>
            </a:extLst>
          </p:cNvPr>
          <p:cNvSpPr/>
          <p:nvPr/>
        </p:nvSpPr>
        <p:spPr>
          <a:xfrm>
            <a:off x="3312450" y="5050947"/>
            <a:ext cx="1368000" cy="479160"/>
          </a:xfrm>
          <a:prstGeom prst="rect">
            <a:avLst/>
          </a:prstGeom>
          <a:gradFill rotWithShape="1">
            <a:gsLst>
              <a:gs pos="0">
                <a:srgbClr val="477BD1">
                  <a:tint val="98000"/>
                  <a:lumMod val="100000"/>
                </a:srgbClr>
              </a:gs>
              <a:gs pos="100000">
                <a:srgbClr val="477BD1">
                  <a:shade val="88000"/>
                  <a:lumMod val="88000"/>
                </a:srgb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p:spPr>
        <p:txBody>
          <a:bodyPr spcFirstLastPara="0" vert="horz" wrap="square" lIns="72000" tIns="0" rIns="72000" bIns="108000" numCol="1" spcCol="1270" anchor="ctr" anchorCtr="0">
            <a:noAutofit/>
            <a:flatTx/>
          </a:bodyPr>
          <a:lstStyle/>
          <a:p>
            <a:pPr algn="ctr" defTabSz="400050" eaLnBrk="1" fontAlgn="auto" hangingPunct="1">
              <a:lnSpc>
                <a:spcPct val="90000"/>
              </a:lnSpc>
              <a:spcBef>
                <a:spcPts val="0"/>
              </a:spcBef>
              <a:spcAft>
                <a:spcPct val="35000"/>
              </a:spcAft>
              <a:defRPr/>
            </a:pPr>
            <a:r>
              <a:rPr lang="en-US" sz="1050" kern="0" dirty="0">
                <a:solidFill>
                  <a:schemeClr val="bg1"/>
                </a:solidFill>
                <a:latin typeface="Calibri" panose="020F0502020204030204"/>
              </a:rPr>
              <a:t>Gillian Russell</a:t>
            </a:r>
            <a:endParaRPr kumimoji="0" lang="en-US" sz="1050" b="0" i="0" u="none" strike="noStrike" kern="0" cap="none" spc="0" normalizeH="0" baseline="0" noProof="0" dirty="0">
              <a:ln>
                <a:noFill/>
              </a:ln>
              <a:solidFill>
                <a:schemeClr val="bg1"/>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9893CCC3-E682-188B-696F-88B2AE9B19E7}"/>
              </a:ext>
            </a:extLst>
          </p:cNvPr>
          <p:cNvSpPr/>
          <p:nvPr/>
        </p:nvSpPr>
        <p:spPr>
          <a:xfrm>
            <a:off x="8535083" y="3722479"/>
            <a:ext cx="1368000" cy="479160"/>
          </a:xfrm>
          <a:prstGeom prst="rect">
            <a:avLst/>
          </a:prstGeom>
          <a:gradFill rotWithShape="1">
            <a:gsLst>
              <a:gs pos="0">
                <a:srgbClr val="477BD1">
                  <a:tint val="98000"/>
                  <a:lumMod val="100000"/>
                </a:srgbClr>
              </a:gs>
              <a:gs pos="100000">
                <a:srgbClr val="477BD1">
                  <a:shade val="88000"/>
                  <a:lumMod val="88000"/>
                </a:srgb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p:spPr>
        <p:txBody>
          <a:bodyPr spcFirstLastPara="0" vert="horz" wrap="square" lIns="72000" tIns="0" rIns="72000" bIns="108000" numCol="1" spcCol="1270" anchor="ctr" anchorCtr="0">
            <a:noAutofit/>
            <a:flatTx/>
          </a:bodyPr>
          <a:lstStyle/>
          <a:p>
            <a:pPr algn="ctr" defTabSz="400050" eaLnBrk="1" fontAlgn="auto" hangingPunct="1">
              <a:lnSpc>
                <a:spcPct val="90000"/>
              </a:lnSpc>
              <a:spcBef>
                <a:spcPts val="0"/>
              </a:spcBef>
              <a:spcAft>
                <a:spcPct val="35000"/>
              </a:spcAft>
              <a:defRPr/>
            </a:pPr>
            <a:r>
              <a:rPr lang="en-US" sz="1050" kern="0" dirty="0">
                <a:solidFill>
                  <a:schemeClr val="bg1"/>
                </a:solidFill>
                <a:latin typeface="Calibri" panose="020F0502020204030204"/>
              </a:rPr>
              <a:t>Laura Beckman</a:t>
            </a:r>
            <a:endParaRPr lang="en-US" sz="1050" b="0" i="0" u="none" strike="noStrike" kern="0" cap="none" spc="0" normalizeH="0" baseline="0" noProof="0" dirty="0">
              <a:ln>
                <a:noFill/>
              </a:ln>
              <a:solidFill>
                <a:schemeClr val="bg1"/>
              </a:solidFill>
              <a:effectLst/>
              <a:uLnTx/>
              <a:uFillTx/>
              <a:latin typeface="Calibri" panose="020F0502020204030204"/>
              <a:cs typeface="Calibri"/>
            </a:endParaRPr>
          </a:p>
        </p:txBody>
      </p:sp>
      <p:sp>
        <p:nvSpPr>
          <p:cNvPr id="83" name="Rectangle 82">
            <a:extLst>
              <a:ext uri="{FF2B5EF4-FFF2-40B4-BE49-F238E27FC236}">
                <a16:creationId xmlns:a16="http://schemas.microsoft.com/office/drawing/2014/main" id="{BB6EA0BB-202A-5905-2F09-74A214CC4AD2}"/>
              </a:ext>
            </a:extLst>
          </p:cNvPr>
          <p:cNvSpPr/>
          <p:nvPr/>
        </p:nvSpPr>
        <p:spPr>
          <a:xfrm>
            <a:off x="8540693" y="4085964"/>
            <a:ext cx="1368000" cy="108000"/>
          </a:xfrm>
          <a:prstGeom prst="rect">
            <a:avLst/>
          </a:prstGeom>
          <a:solidFill>
            <a:sysClr val="windowText" lastClr="000000">
              <a:lumMod val="75000"/>
              <a:lumOff val="25000"/>
            </a:sysClr>
          </a:solidFill>
          <a:ln w="19050" cap="rnd" cmpd="sng" algn="ctr">
            <a:noFill/>
            <a:prstDash val="solid"/>
          </a:ln>
          <a:effectLst/>
          <a:scene3d>
            <a:camera prst="obliqueTopLeft"/>
            <a:lightRig rig="brightRoom" dir="t"/>
          </a:scene3d>
          <a:sp3d extrusionH="88900"/>
        </p:spPr>
        <p:txBody>
          <a:bodyPr spcFirstLastPara="0" vert="horz" wrap="square" lIns="22860" tIns="5715" rIns="22860" bIns="5715" numCol="1" spcCol="1270" anchor="ctr" anchorCtr="0">
            <a:noAutofit/>
            <a:flatTx/>
          </a:bodyPr>
          <a:lstStyle/>
          <a:p>
            <a:pPr algn="ctr" defTabSz="400050" eaLnBrk="1" fontAlgn="auto" hangingPunct="1">
              <a:lnSpc>
                <a:spcPct val="90000"/>
              </a:lnSpc>
              <a:spcBef>
                <a:spcPts val="0"/>
              </a:spcBef>
              <a:spcAft>
                <a:spcPct val="35000"/>
              </a:spcAft>
              <a:defRPr/>
            </a:pPr>
            <a:r>
              <a:rPr lang="en-US" sz="1050" kern="0" dirty="0">
                <a:solidFill>
                  <a:schemeClr val="bg1"/>
                </a:solidFill>
                <a:latin typeface="Calibri" panose="020F0502020204030204"/>
              </a:rPr>
              <a:t>Visting Scholar</a:t>
            </a:r>
            <a:endParaRPr kumimoji="0" lang="en-US" sz="1050" b="0" i="0" u="none" strike="noStrike" kern="0" cap="none" spc="0" normalizeH="0" baseline="0" noProof="0" dirty="0">
              <a:ln>
                <a:noFill/>
              </a:ln>
              <a:solidFill>
                <a:schemeClr val="bg1"/>
              </a:solidFill>
              <a:effectLst/>
              <a:uLnTx/>
              <a:uFillTx/>
              <a:latin typeface="Calibri" panose="020F0502020204030204"/>
              <a:ea typeface="+mn-ea"/>
              <a:cs typeface="+mn-cs"/>
            </a:endParaRPr>
          </a:p>
        </p:txBody>
      </p:sp>
      <p:sp>
        <p:nvSpPr>
          <p:cNvPr id="84" name="TextBox 1">
            <a:extLst>
              <a:ext uri="{FF2B5EF4-FFF2-40B4-BE49-F238E27FC236}">
                <a16:creationId xmlns:a16="http://schemas.microsoft.com/office/drawing/2014/main" id="{DCA86785-CD04-BEC8-BA72-C947D700586D}"/>
              </a:ext>
            </a:extLst>
          </p:cNvPr>
          <p:cNvSpPr txBox="1"/>
          <p:nvPr/>
        </p:nvSpPr>
        <p:spPr>
          <a:xfrm>
            <a:off x="10232082" y="5031361"/>
            <a:ext cx="1566454" cy="338554"/>
          </a:xfrm>
          <a:prstGeom prst="rect">
            <a:avLst/>
          </a:prstGeom>
          <a:noFill/>
        </p:spPr>
        <p:txBody>
          <a:bodyPr wrap="none"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defTabSz="457200" eaLnBrk="1" fontAlgn="auto" hangingPunct="1">
              <a:spcBef>
                <a:spcPts val="0"/>
              </a:spcBef>
              <a:spcAft>
                <a:spcPts val="0"/>
              </a:spcAft>
            </a:pPr>
            <a:r>
              <a:rPr lang="en-US" sz="1600">
                <a:solidFill>
                  <a:srgbClr val="00B0F0"/>
                </a:solidFill>
                <a:latin typeface="Calibri" panose="020F0502020204030204"/>
              </a:rPr>
              <a:t>CLA</a:t>
            </a:r>
            <a:r>
              <a:rPr lang="en-US" sz="1600">
                <a:solidFill>
                  <a:srgbClr val="E25247">
                    <a:lumMod val="75000"/>
                  </a:srgbClr>
                </a:solidFill>
                <a:latin typeface="Calibri" panose="020F0502020204030204"/>
              </a:rPr>
              <a:t>              </a:t>
            </a:r>
            <a:r>
              <a:rPr lang="en-US" sz="1600">
                <a:solidFill>
                  <a:srgbClr val="00B0F0"/>
                </a:solidFill>
                <a:latin typeface="Calibri" panose="020F0502020204030204"/>
              </a:rPr>
              <a:t>2019</a:t>
            </a:r>
          </a:p>
        </p:txBody>
      </p:sp>
    </p:spTree>
    <p:extLst>
      <p:ext uri="{BB962C8B-B14F-4D97-AF65-F5344CB8AC3E}">
        <p14:creationId xmlns:p14="http://schemas.microsoft.com/office/powerpoint/2010/main" val="2650678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324016-CBC6-4A20-BE84-C50F45F91715}"/>
              </a:ext>
            </a:extLst>
          </p:cNvPr>
          <p:cNvPicPr>
            <a:picLocks noChangeAspect="1"/>
          </p:cNvPicPr>
          <p:nvPr/>
        </p:nvPicPr>
        <p:blipFill>
          <a:blip r:embed="rId2"/>
          <a:stretch>
            <a:fillRect/>
          </a:stretch>
        </p:blipFill>
        <p:spPr>
          <a:xfrm>
            <a:off x="2971438" y="481850"/>
            <a:ext cx="7556532" cy="5402562"/>
          </a:xfrm>
          <a:prstGeom prst="rect">
            <a:avLst/>
          </a:prstGeom>
        </p:spPr>
      </p:pic>
      <p:sp>
        <p:nvSpPr>
          <p:cNvPr id="8" name="TextBox 7">
            <a:extLst>
              <a:ext uri="{FF2B5EF4-FFF2-40B4-BE49-F238E27FC236}">
                <a16:creationId xmlns:a16="http://schemas.microsoft.com/office/drawing/2014/main" id="{18A4FAEB-2575-4832-B8BE-8EDFAED6D672}"/>
              </a:ext>
            </a:extLst>
          </p:cNvPr>
          <p:cNvSpPr txBox="1"/>
          <p:nvPr/>
        </p:nvSpPr>
        <p:spPr>
          <a:xfrm>
            <a:off x="9925235" y="3163923"/>
            <a:ext cx="184731" cy="338554"/>
          </a:xfrm>
          <a:prstGeom prst="rect">
            <a:avLst/>
          </a:prstGeom>
          <a:noFill/>
        </p:spPr>
        <p:txBody>
          <a:bodyPr wrap="non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b="0" i="0" u="none" strike="noStrike" kern="1200" cap="none" spc="0" normalizeH="0" baseline="0" noProof="0" dirty="0">
              <a:ln>
                <a:noFill/>
              </a:ln>
              <a:effectLst/>
              <a:uLnTx/>
              <a:uFillTx/>
              <a:latin typeface="Trebuchet MS" panose="020B0603020202020204"/>
            </a:endParaRPr>
          </a:p>
        </p:txBody>
      </p:sp>
      <p:sp>
        <p:nvSpPr>
          <p:cNvPr id="10" name="Title 1">
            <a:extLst>
              <a:ext uri="{FF2B5EF4-FFF2-40B4-BE49-F238E27FC236}">
                <a16:creationId xmlns:a16="http://schemas.microsoft.com/office/drawing/2014/main" id="{1F3FE750-F75B-46A4-8C2F-6E7828AFE2FF}"/>
              </a:ext>
            </a:extLst>
          </p:cNvPr>
          <p:cNvSpPr>
            <a:spLocks noGrp="1"/>
          </p:cNvSpPr>
          <p:nvPr>
            <p:ph type="title"/>
          </p:nvPr>
        </p:nvSpPr>
        <p:spPr>
          <a:xfrm>
            <a:off x="287471" y="483902"/>
            <a:ext cx="10515600" cy="1325563"/>
          </a:xfrm>
        </p:spPr>
        <p:txBody>
          <a:bodyPr/>
          <a:lstStyle/>
          <a:p>
            <a:pPr eaLnBrk="1" hangingPunct="1"/>
            <a:r>
              <a:rPr lang="en-US" altLang="en-US" dirty="0">
                <a:solidFill>
                  <a:schemeClr val="bg2"/>
                </a:solidFill>
                <a:latin typeface="Times New Roman"/>
                <a:cs typeface="Times New Roman"/>
              </a:rPr>
              <a:t>Center Themes</a:t>
            </a:r>
            <a:br>
              <a:rPr lang="en-US" altLang="en-US" dirty="0">
                <a:latin typeface="Times New Roman" panose="02020603050405020304" pitchFamily="18" charset="0"/>
                <a:cs typeface="Times New Roman" panose="02020603050405020304" pitchFamily="18" charset="0"/>
              </a:rPr>
            </a:br>
            <a:r>
              <a:rPr lang="en-US" altLang="en-US" dirty="0">
                <a:solidFill>
                  <a:schemeClr val="bg2"/>
                </a:solidFill>
                <a:latin typeface="Times New Roman"/>
                <a:cs typeface="Times New Roman"/>
              </a:rPr>
              <a:t>(2023)</a:t>
            </a:r>
          </a:p>
        </p:txBody>
      </p:sp>
    </p:spTree>
    <p:extLst>
      <p:ext uri="{BB962C8B-B14F-4D97-AF65-F5344CB8AC3E}">
        <p14:creationId xmlns:p14="http://schemas.microsoft.com/office/powerpoint/2010/main" val="443649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CJRC Faculty Seed Funding</a:t>
            </a:r>
          </a:p>
        </p:txBody>
      </p:sp>
      <p:pic>
        <p:nvPicPr>
          <p:cNvPr id="3" name="Picture 2"/>
          <p:cNvPicPr>
            <a:picLocks noChangeAspect="1"/>
          </p:cNvPicPr>
          <p:nvPr/>
        </p:nvPicPr>
        <p:blipFill>
          <a:blip r:embed="rId2"/>
          <a:stretch>
            <a:fillRect/>
          </a:stretch>
        </p:blipFill>
        <p:spPr>
          <a:xfrm>
            <a:off x="9369440" y="1124745"/>
            <a:ext cx="1298561" cy="566977"/>
          </a:xfrm>
          <a:prstGeom prst="rect">
            <a:avLst/>
          </a:prstGeom>
        </p:spPr>
      </p:pic>
      <p:sp>
        <p:nvSpPr>
          <p:cNvPr id="4" name="TextBox 3"/>
          <p:cNvSpPr txBox="1"/>
          <p:nvPr/>
        </p:nvSpPr>
        <p:spPr>
          <a:xfrm>
            <a:off x="1511711" y="1536174"/>
            <a:ext cx="8013289" cy="2677656"/>
          </a:xfrm>
          <a:prstGeom prst="rect">
            <a:avLst/>
          </a:prstGeom>
          <a:noFill/>
        </p:spPr>
        <p:txBody>
          <a:bodyPr wrap="square" rtlCol="0">
            <a:spAutoFit/>
          </a:bodyPr>
          <a:lstStyle/>
          <a:p>
            <a:pPr marL="342900" indent="-342900">
              <a:buFont typeface="Arial" panose="020B0604020202020204" pitchFamily="34" charset="0"/>
              <a:buChar char="•"/>
            </a:pPr>
            <a:r>
              <a:rPr lang="en-US" sz="2800" dirty="0">
                <a:solidFill>
                  <a:schemeClr val="bg1"/>
                </a:solidFill>
              </a:rPr>
              <a:t>Assist PSU faculty (UP and Campuses) research</a:t>
            </a:r>
          </a:p>
          <a:p>
            <a:pPr marL="342900" indent="-342900">
              <a:buFont typeface="Arial" panose="020B0604020202020204" pitchFamily="34" charset="0"/>
              <a:buChar char="•"/>
            </a:pPr>
            <a:r>
              <a:rPr lang="en-US" sz="2800" dirty="0">
                <a:solidFill>
                  <a:schemeClr val="bg1"/>
                </a:solidFill>
              </a:rPr>
              <a:t>Research connects to CJRC themes</a:t>
            </a:r>
          </a:p>
          <a:p>
            <a:pPr marL="342900" indent="-342900">
              <a:buFont typeface="Arial" panose="020B0604020202020204" pitchFamily="34" charset="0"/>
              <a:buChar char="•"/>
            </a:pPr>
            <a:r>
              <a:rPr lang="en-US" sz="2800" dirty="0">
                <a:solidFill>
                  <a:schemeClr val="bg1"/>
                </a:solidFill>
              </a:rPr>
              <a:t>Typically up to $7500.  Uses can include:</a:t>
            </a:r>
          </a:p>
          <a:p>
            <a:pPr marL="952393" lvl="1" indent="-342900">
              <a:buFont typeface="Arial" panose="020B0604020202020204" pitchFamily="34" charset="0"/>
              <a:buChar char="•"/>
            </a:pPr>
            <a:r>
              <a:rPr lang="en-US" sz="2800" dirty="0">
                <a:solidFill>
                  <a:schemeClr val="bg1"/>
                </a:solidFill>
              </a:rPr>
              <a:t>Personnel/consultant wages or support</a:t>
            </a:r>
          </a:p>
          <a:p>
            <a:pPr marL="952393" lvl="1" indent="-342900">
              <a:buFont typeface="Arial" panose="020B0604020202020204" pitchFamily="34" charset="0"/>
              <a:buChar char="•"/>
            </a:pPr>
            <a:r>
              <a:rPr lang="en-US" sz="2800" dirty="0">
                <a:solidFill>
                  <a:schemeClr val="bg1"/>
                </a:solidFill>
              </a:rPr>
              <a:t>Pilot data collection</a:t>
            </a:r>
          </a:p>
          <a:p>
            <a:pPr marL="952393" lvl="1" indent="-342900">
              <a:buFont typeface="Arial" panose="020B0604020202020204" pitchFamily="34" charset="0"/>
              <a:buChar char="•"/>
            </a:pPr>
            <a:r>
              <a:rPr lang="en-US" sz="2800" dirty="0">
                <a:solidFill>
                  <a:schemeClr val="bg1"/>
                </a:solidFill>
              </a:rPr>
              <a:t>Faculty time</a:t>
            </a:r>
          </a:p>
        </p:txBody>
      </p:sp>
    </p:spTree>
    <p:extLst>
      <p:ext uri="{BB962C8B-B14F-4D97-AF65-F5344CB8AC3E}">
        <p14:creationId xmlns:p14="http://schemas.microsoft.com/office/powerpoint/2010/main" val="31651934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461CDC1640B6408E2DBFC75CC881A1" ma:contentTypeVersion="13" ma:contentTypeDescription="Create a new document." ma:contentTypeScope="" ma:versionID="53a5c0cde94885c8b28c7a0ef1d2ac2b">
  <xsd:schema xmlns:xsd="http://www.w3.org/2001/XMLSchema" xmlns:xs="http://www.w3.org/2001/XMLSchema" xmlns:p="http://schemas.microsoft.com/office/2006/metadata/properties" xmlns:ns3="85ef314c-1c69-4f2c-8252-32f4b8b3bb14" xmlns:ns4="ba2a8f20-95aa-496c-bb06-4071d8b032ed" targetNamespace="http://schemas.microsoft.com/office/2006/metadata/properties" ma:root="true" ma:fieldsID="dfc25e9fabf8156c6e88f9451d2402a6" ns3:_="" ns4:_="">
    <xsd:import namespace="85ef314c-1c69-4f2c-8252-32f4b8b3bb14"/>
    <xsd:import namespace="ba2a8f20-95aa-496c-bb06-4071d8b032e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ef314c-1c69-4f2c-8252-32f4b8b3bb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a2a8f20-95aa-496c-bb06-4071d8b032e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CF16DF-D4F2-49CD-988F-07E1775717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ef314c-1c69-4f2c-8252-32f4b8b3bb14"/>
    <ds:schemaRef ds:uri="ba2a8f20-95aa-496c-bb06-4071d8b032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80CEB2-FFF4-404D-A271-72220BE9F89C}">
  <ds:schemaRefs>
    <ds:schemaRef ds:uri="http://schemas.microsoft.com/sharepoint/v3/contenttype/forms"/>
  </ds:schemaRefs>
</ds:datastoreItem>
</file>

<file path=customXml/itemProps3.xml><?xml version="1.0" encoding="utf-8"?>
<ds:datastoreItem xmlns:ds="http://schemas.openxmlformats.org/officeDocument/2006/customXml" ds:itemID="{D2E6D810-A09C-4A4B-9836-FACCDF1E8BE1}">
  <ds:schemaRefs>
    <ds:schemaRef ds:uri="http://schemas.openxmlformats.org/package/2006/metadata/core-properties"/>
    <ds:schemaRef ds:uri="http://schemas.microsoft.com/office/2006/documentManagement/types"/>
    <ds:schemaRef ds:uri="http://purl.org/dc/dcmitype/"/>
    <ds:schemaRef ds:uri="85ef314c-1c69-4f2c-8252-32f4b8b3bb14"/>
    <ds:schemaRef ds:uri="http://purl.org/dc/elements/1.1/"/>
    <ds:schemaRef ds:uri="http://schemas.microsoft.com/office/2006/metadata/properties"/>
    <ds:schemaRef ds:uri="ba2a8f20-95aa-496c-bb06-4071d8b032ed"/>
    <ds:schemaRef ds:uri="http://purl.org/dc/terms/"/>
    <ds:schemaRef ds:uri="http://schemas.microsoft.com/office/infopath/2007/PartnerControls"/>
    <ds:schemaRef ds:uri="http://www.w3.org/XML/1998/namespace"/>
  </ds:schemaRefs>
</ds:datastoreItem>
</file>

<file path=docMetadata/LabelInfo.xml><?xml version="1.0" encoding="utf-8"?>
<clbl:labelList xmlns:clbl="http://schemas.microsoft.com/office/2020/mipLabelMetadata">
  <clbl:label id="{7cf48d45-3ddb-4389-a9c1-c115526eb52e}" enabled="0" method="" siteId="{7cf48d45-3ddb-4389-a9c1-c115526eb52e}" removed="1"/>
</clbl:labelList>
</file>

<file path=docProps/app.xml><?xml version="1.0" encoding="utf-8"?>
<Properties xmlns="http://schemas.openxmlformats.org/officeDocument/2006/extended-properties" xmlns:vt="http://schemas.openxmlformats.org/officeDocument/2006/docPropsVTypes">
  <TotalTime>2954</TotalTime>
  <Words>1333</Words>
  <Application>Microsoft Office PowerPoint</Application>
  <PresentationFormat>Widescreen</PresentationFormat>
  <Paragraphs>172</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Open Sans</vt:lpstr>
      <vt:lpstr>Roboto Slab</vt:lpstr>
      <vt:lpstr>Times New Roman</vt:lpstr>
      <vt:lpstr>Trebuchet MS</vt:lpstr>
      <vt:lpstr>Office Theme</vt:lpstr>
      <vt:lpstr>The Criminal Justice Research Center</vt:lpstr>
      <vt:lpstr>The Center’s Mission, est. 2009</vt:lpstr>
      <vt:lpstr>The Center:</vt:lpstr>
      <vt:lpstr>Connecting the Criminal Justice Community</vt:lpstr>
      <vt:lpstr>The CJRC Advisory Board </vt:lpstr>
      <vt:lpstr>Advisory Board Members</vt:lpstr>
      <vt:lpstr>PowerPoint Presentation</vt:lpstr>
      <vt:lpstr>Center Themes (2023)</vt:lpstr>
      <vt:lpstr>CJRC Faculty Seed Funding</vt:lpstr>
      <vt:lpstr>CJRC Seed Funding Mechanism</vt:lpstr>
      <vt:lpstr>C3N Seed Funding </vt:lpstr>
      <vt:lpstr>Post-Doctoral Research Positions</vt:lpstr>
      <vt:lpstr>Speaker Series Overview Flyer</vt:lpstr>
      <vt:lpstr>Outreach and Enrichment</vt:lpstr>
      <vt:lpstr>Undergraduate Research Assistants</vt:lpstr>
      <vt:lpstr>The Criminal Justice Career Expo took place on October 4th in the HUB-Robeson Center’s Heritage Hall. Nearly 40 agencies and vendors meet with 321 students. Vendors who arrived early to set up found a line of eager students attend. Over half of the students were from criminology with many of their professors coming to see the packed room.   The strong collaboration across Penn State coupled with our champion faculty was evident in our high attendance of 321 students, 63% College of the Liberal Arts, 19% Eberly College of Science, and 5% College of Information Science and Technology. Forensic Science Program Director Dr. Jason Brooks was a champion faculty member who heavily promoted the expo in Eberly College of Science. Student majors were comprised of: 52% criminology, 18% Liberal Arts and 13% forensics science.  </vt:lpstr>
      <vt:lpstr>Fall Career Expo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Arsenault, Elaine P</cp:lastModifiedBy>
  <cp:revision>148</cp:revision>
  <cp:lastPrinted>2023-01-11T15:35:27Z</cp:lastPrinted>
  <dcterms:created xsi:type="dcterms:W3CDTF">2017-07-10T13:47:03Z</dcterms:created>
  <dcterms:modified xsi:type="dcterms:W3CDTF">2023-03-01T19:07:53Z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0x010100F1461CDC1640B6408E2DBFC75CC881A1</vt:lpwstr>
  </property>
</Properties>
</file>