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8" r:id="rId4"/>
  </p:sldMasterIdLst>
  <p:notesMasterIdLst>
    <p:notesMasterId r:id="rId25"/>
  </p:notesMasterIdLst>
  <p:handoutMasterIdLst>
    <p:handoutMasterId r:id="rId26"/>
  </p:handoutMasterIdLst>
  <p:sldIdLst>
    <p:sldId id="333" r:id="rId5"/>
    <p:sldId id="334" r:id="rId6"/>
    <p:sldId id="335" r:id="rId7"/>
    <p:sldId id="337" r:id="rId8"/>
    <p:sldId id="316" r:id="rId9"/>
    <p:sldId id="342" r:id="rId10"/>
    <p:sldId id="298" r:id="rId11"/>
    <p:sldId id="319" r:id="rId12"/>
    <p:sldId id="299" r:id="rId13"/>
    <p:sldId id="317" r:id="rId14"/>
    <p:sldId id="311" r:id="rId15"/>
    <p:sldId id="320" r:id="rId16"/>
    <p:sldId id="305" r:id="rId17"/>
    <p:sldId id="321" r:id="rId18"/>
    <p:sldId id="326" r:id="rId19"/>
    <p:sldId id="338" r:id="rId20"/>
    <p:sldId id="339" r:id="rId21"/>
    <p:sldId id="344" r:id="rId22"/>
    <p:sldId id="343" r:id="rId23"/>
    <p:sldId id="310" r:id="rId2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400"/>
    <a:srgbClr val="926F00"/>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ACE76-27A3-4155-B62E-8282B26C06B6}" v="129" dt="2019-10-14T19:04:25.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6" d="100"/>
          <a:sy n="106" d="100"/>
        </p:scale>
        <p:origin x="14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959BD8BE-8541-411C-9303-5997C6837D57}" type="datetimeFigureOut">
              <a:rPr lang="en-US" smtClean="0"/>
              <a:t>10/15/2019</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6027C7D2-AE52-46BB-A7EC-371454F6ECD8}" type="slidenum">
              <a:rPr lang="en-US" smtClean="0"/>
              <a:t>‹#›</a:t>
            </a:fld>
            <a:endParaRPr lang="en-US"/>
          </a:p>
        </p:txBody>
      </p:sp>
    </p:spTree>
    <p:extLst>
      <p:ext uri="{BB962C8B-B14F-4D97-AF65-F5344CB8AC3E}">
        <p14:creationId xmlns:p14="http://schemas.microsoft.com/office/powerpoint/2010/main" val="204025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7AB488F7-1FAC-40D2-BB7E-BA3CE28D8950}" type="datetimeFigureOut">
              <a:rPr lang="en-US" smtClean="0"/>
              <a:pPr/>
              <a:t>10/15/2019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425404F2-BE9A-4460-8815-8F645183555F}" type="datetimeFigureOut">
              <a:rPr lang="en-US" smtClean="0"/>
              <a:pPr/>
              <a:t>10/15/2019</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6569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3539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53998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6E69268-9C8B-4EBF-A9EE-DC5DC2D48DC3}"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6133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21814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2766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28392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6855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425404F2-BE9A-4460-8815-8F645183555F}" type="datetimeFigureOut">
              <a:rPr lang="en-US" smtClean="0"/>
              <a:pPr/>
              <a:t>10/15/2019</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40372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16422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425404F2-BE9A-4460-8815-8F645183555F}" type="datetimeFigureOut">
              <a:rPr lang="en-US" smtClean="0"/>
              <a:pPr/>
              <a:t>10/15/2019</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1380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1581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773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0628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7011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9726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7188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25404F2-BE9A-4460-8815-8F645183555F}" type="datetimeFigureOut">
              <a:rPr lang="en-US" smtClean="0"/>
              <a:pPr/>
              <a:t>10/15/2019</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06451447"/>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dak27@psu.edu"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justicecenter.la.psu.edu/faculty-resources/center-seed-funding"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15C80-61E2-4514-8BA9-00475B5CB3C4}"/>
              </a:ext>
            </a:extLst>
          </p:cNvPr>
          <p:cNvSpPr>
            <a:spLocks noGrp="1"/>
          </p:cNvSpPr>
          <p:nvPr>
            <p:ph type="ctrTitle"/>
          </p:nvPr>
        </p:nvSpPr>
        <p:spPr>
          <a:xfrm>
            <a:off x="-28200" y="2679213"/>
            <a:ext cx="6579510" cy="1469867"/>
          </a:xfrm>
        </p:spPr>
        <p:txBody>
          <a:bodyPr/>
          <a:lstStyle/>
          <a:p>
            <a:r>
              <a:rPr lang="en-US" sz="3200" dirty="0">
                <a:latin typeface="Calibri" panose="020F0502020204030204" pitchFamily="34" charset="0"/>
                <a:ea typeface="Calibri" panose="020F0502020204030204" pitchFamily="34" charset="0"/>
              </a:rPr>
              <a:t>Initiatives and Opportunities in the </a:t>
            </a:r>
            <a:br>
              <a:rPr lang="en-US" sz="3200" dirty="0">
                <a:latin typeface="Calibri" panose="020F0502020204030204" pitchFamily="34" charset="0"/>
                <a:ea typeface="Calibri" panose="020F0502020204030204" pitchFamily="34" charset="0"/>
              </a:rPr>
            </a:br>
            <a:r>
              <a:rPr lang="en-US" sz="3200" dirty="0">
                <a:latin typeface="Calibri" panose="020F0502020204030204" pitchFamily="34" charset="0"/>
                <a:ea typeface="Calibri" panose="020F0502020204030204" pitchFamily="34" charset="0"/>
              </a:rPr>
              <a:t>Criminal Justice Research Center</a:t>
            </a:r>
            <a:endParaRPr lang="en-US" sz="3200" dirty="0"/>
          </a:p>
        </p:txBody>
      </p:sp>
      <p:sp>
        <p:nvSpPr>
          <p:cNvPr id="5" name="Subtitle 4">
            <a:extLst>
              <a:ext uri="{FF2B5EF4-FFF2-40B4-BE49-F238E27FC236}">
                <a16:creationId xmlns:a16="http://schemas.microsoft.com/office/drawing/2014/main" id="{C6128545-3BB1-4E2B-8E49-739FB379DC06}"/>
              </a:ext>
            </a:extLst>
          </p:cNvPr>
          <p:cNvSpPr>
            <a:spLocks noGrp="1"/>
          </p:cNvSpPr>
          <p:nvPr>
            <p:ph type="subTitle" idx="1"/>
          </p:nvPr>
        </p:nvSpPr>
        <p:spPr>
          <a:xfrm>
            <a:off x="179513" y="4510672"/>
            <a:ext cx="8640960" cy="2347328"/>
          </a:xfrm>
        </p:spPr>
        <p:txBody>
          <a:bodyPr>
            <a:normAutofit/>
          </a:bodyPr>
          <a:lstStyle/>
          <a:p>
            <a:pPr algn="l"/>
            <a:r>
              <a:rPr lang="en-US" sz="2400" dirty="0"/>
              <a:t>Dr. Derek Kreager</a:t>
            </a:r>
          </a:p>
          <a:p>
            <a:pPr algn="l"/>
            <a:r>
              <a:rPr lang="en-US" dirty="0"/>
              <a:t>Director, Criminal Justice Research Center</a:t>
            </a:r>
          </a:p>
          <a:p>
            <a:pPr algn="l"/>
            <a:r>
              <a:rPr lang="en-US" sz="2400" dirty="0"/>
              <a:t>                                        </a:t>
            </a:r>
            <a:endParaRPr lang="en-US" dirty="0"/>
          </a:p>
        </p:txBody>
      </p:sp>
      <p:pic>
        <p:nvPicPr>
          <p:cNvPr id="1026" name="Picture 2" descr="Penn State: College of the Liberal Arts">
            <a:extLst>
              <a:ext uri="{FF2B5EF4-FFF2-40B4-BE49-F238E27FC236}">
                <a16:creationId xmlns:a16="http://schemas.microsoft.com/office/drawing/2014/main" id="{67F0F795-76D9-49C1-B0A6-1153858A29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16632"/>
            <a:ext cx="4203242" cy="8787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F3626B-385F-4500-9D04-7344BD7559AD}"/>
              </a:ext>
            </a:extLst>
          </p:cNvPr>
          <p:cNvSpPr txBox="1"/>
          <p:nvPr/>
        </p:nvSpPr>
        <p:spPr>
          <a:xfrm>
            <a:off x="6883724" y="2882740"/>
            <a:ext cx="1621726" cy="369332"/>
          </a:xfrm>
          <a:prstGeom prst="rect">
            <a:avLst/>
          </a:prstGeom>
          <a:noFill/>
        </p:spPr>
        <p:txBody>
          <a:bodyPr wrap="none" rtlCol="0">
            <a:spAutoFit/>
          </a:bodyPr>
          <a:lstStyle/>
          <a:p>
            <a:r>
              <a:rPr lang="en-US" dirty="0"/>
              <a:t>October, 2019</a:t>
            </a:r>
          </a:p>
        </p:txBody>
      </p:sp>
    </p:spTree>
    <p:extLst>
      <p:ext uri="{BB962C8B-B14F-4D97-AF65-F5344CB8AC3E}">
        <p14:creationId xmlns:p14="http://schemas.microsoft.com/office/powerpoint/2010/main" val="277976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Seed Grant Awards</a:t>
            </a:r>
          </a:p>
        </p:txBody>
      </p:sp>
      <p:pic>
        <p:nvPicPr>
          <p:cNvPr id="3" name="Picture 2"/>
          <p:cNvPicPr>
            <a:picLocks noChangeAspect="1"/>
          </p:cNvPicPr>
          <p:nvPr/>
        </p:nvPicPr>
        <p:blipFill>
          <a:blip r:embed="rId2"/>
          <a:stretch>
            <a:fillRect/>
          </a:stretch>
        </p:blipFill>
        <p:spPr>
          <a:xfrm>
            <a:off x="7845439" y="1124744"/>
            <a:ext cx="1298561" cy="566977"/>
          </a:xfrm>
          <a:prstGeom prst="rect">
            <a:avLst/>
          </a:prstGeom>
        </p:spPr>
      </p:pic>
      <p:sp>
        <p:nvSpPr>
          <p:cNvPr id="4" name="TextBox 3"/>
          <p:cNvSpPr txBox="1"/>
          <p:nvPr/>
        </p:nvSpPr>
        <p:spPr>
          <a:xfrm>
            <a:off x="251520" y="2060848"/>
            <a:ext cx="8784975" cy="5324535"/>
          </a:xfrm>
          <a:prstGeom prst="rect">
            <a:avLst/>
          </a:prstGeom>
          <a:noFill/>
        </p:spPr>
        <p:txBody>
          <a:bodyPr wrap="square" rtlCol="0">
            <a:spAutoFit/>
          </a:bodyPr>
          <a:lstStyle/>
          <a:p>
            <a:pPr marL="342900" indent="-342900">
              <a:buFont typeface="+mj-lt"/>
              <a:buAutoNum type="arabicPeriod"/>
            </a:pPr>
            <a:r>
              <a:rPr lang="en-US" b="1" dirty="0"/>
              <a:t>Illuminating the Opioid Drug Crisis in Pennsylvania: Trends, Patterns, and Correlates of Drug and Opioid Law Violations across Rural and Urban Pennsylvania Counties from 2000 to the present</a:t>
            </a:r>
          </a:p>
          <a:p>
            <a:r>
              <a:rPr lang="en-US" dirty="0"/>
              <a:t>	</a:t>
            </a:r>
            <a:r>
              <a:rPr lang="en-US" sz="1600" dirty="0"/>
              <a:t>Drs. Darrell Steffensmeier and Jeffery Ulmer (Professors of Sociology and Criminology) </a:t>
            </a:r>
          </a:p>
          <a:p>
            <a:endParaRPr lang="en-US" sz="1600" dirty="0"/>
          </a:p>
          <a:p>
            <a:pPr marL="342900" indent="-342900">
              <a:buFont typeface="+mj-lt"/>
              <a:buAutoNum type="arabicPeriod" startAt="2"/>
            </a:pPr>
            <a:r>
              <a:rPr lang="en-US" b="1" dirty="0"/>
              <a:t>Mechanisms of Firearm-Related Family Violence</a:t>
            </a:r>
          </a:p>
          <a:p>
            <a:r>
              <a:rPr lang="en-US" dirty="0"/>
              <a:t>	</a:t>
            </a:r>
            <a:r>
              <a:rPr lang="en-US" sz="1600" dirty="0"/>
              <a:t>Dr. Amy Marshall (Associate Professor of Psychology)</a:t>
            </a:r>
          </a:p>
          <a:p>
            <a:endParaRPr lang="en-US" b="1" dirty="0"/>
          </a:p>
          <a:p>
            <a:pPr marL="342900" indent="-342900">
              <a:buFont typeface="+mj-lt"/>
              <a:buAutoNum type="arabicPeriod" startAt="3"/>
            </a:pPr>
            <a:r>
              <a:rPr lang="en-US" b="1" dirty="0"/>
              <a:t>The Ethics of Policing Conference</a:t>
            </a:r>
          </a:p>
          <a:p>
            <a:r>
              <a:rPr lang="en-US" dirty="0"/>
              <a:t>	</a:t>
            </a:r>
            <a:r>
              <a:rPr lang="en-US" sz="1600" dirty="0"/>
              <a:t>Dr. Eduardo </a:t>
            </a:r>
            <a:r>
              <a:rPr lang="en-US" sz="1600" dirty="0" err="1"/>
              <a:t>Mendieta</a:t>
            </a:r>
            <a:r>
              <a:rPr lang="en-US" sz="1600" dirty="0"/>
              <a:t> (Associate Director of the Rock Ethics Institute) </a:t>
            </a:r>
            <a:endParaRPr lang="en-US" dirty="0"/>
          </a:p>
          <a:p>
            <a:endParaRPr lang="en-US" b="1" dirty="0"/>
          </a:p>
          <a:p>
            <a:pPr marL="342900" indent="-342900">
              <a:buFont typeface="+mj-lt"/>
              <a:buAutoNum type="arabicPeriod" startAt="4"/>
            </a:pPr>
            <a:r>
              <a:rPr lang="en-US" b="1" dirty="0"/>
              <a:t>Effects of Permanency on the Adult Criminality of Former Foster Care Youth</a:t>
            </a:r>
          </a:p>
          <a:p>
            <a:r>
              <a:rPr lang="en-US" dirty="0"/>
              <a:t>	</a:t>
            </a:r>
            <a:r>
              <a:rPr lang="en-US" sz="1600" dirty="0"/>
              <a:t>Dr. Sarah Font (Assistant Professor of Sociology)</a:t>
            </a:r>
          </a:p>
          <a:p>
            <a:endParaRPr lang="en-US" b="1" dirty="0"/>
          </a:p>
          <a:p>
            <a:pPr marL="342900" indent="-342900">
              <a:buFont typeface="+mj-lt"/>
              <a:buAutoNum type="arabicPeriod" startAt="5"/>
            </a:pPr>
            <a:r>
              <a:rPr lang="en-US" b="1" dirty="0"/>
              <a:t>Linking Accidental Overdoses to Medical Professionals and Pharmacies: A Population-Based Social Network Analysis</a:t>
            </a:r>
          </a:p>
          <a:p>
            <a:r>
              <a:rPr lang="en-US" dirty="0"/>
              <a:t>	</a:t>
            </a:r>
            <a:r>
              <a:rPr lang="en-US" sz="1600" dirty="0"/>
              <a:t>Drs. Oren Gur and Glenn Sterner (Assistant Professors of Criminal Justice, PSU Abington) </a:t>
            </a:r>
          </a:p>
          <a:p>
            <a:endParaRPr lang="en-US" sz="1800" dirty="0"/>
          </a:p>
          <a:p>
            <a:endParaRPr lang="en-US" sz="1800" dirty="0"/>
          </a:p>
        </p:txBody>
      </p:sp>
    </p:spTree>
    <p:extLst>
      <p:ext uri="{BB962C8B-B14F-4D97-AF65-F5344CB8AC3E}">
        <p14:creationId xmlns:p14="http://schemas.microsoft.com/office/powerpoint/2010/main" val="327624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Post-Doctoral Research Position</a:t>
            </a:r>
          </a:p>
        </p:txBody>
      </p:sp>
      <p:pic>
        <p:nvPicPr>
          <p:cNvPr id="3" name="Picture 2"/>
          <p:cNvPicPr>
            <a:picLocks noChangeAspect="1"/>
          </p:cNvPicPr>
          <p:nvPr/>
        </p:nvPicPr>
        <p:blipFill>
          <a:blip r:embed="rId2"/>
          <a:stretch>
            <a:fillRect/>
          </a:stretch>
        </p:blipFill>
        <p:spPr>
          <a:xfrm>
            <a:off x="7845439" y="1124744"/>
            <a:ext cx="1298561" cy="566977"/>
          </a:xfrm>
          <a:prstGeom prst="rect">
            <a:avLst/>
          </a:prstGeom>
        </p:spPr>
      </p:pic>
      <p:sp>
        <p:nvSpPr>
          <p:cNvPr id="4" name="TextBox 3"/>
          <p:cNvSpPr txBox="1"/>
          <p:nvPr/>
        </p:nvSpPr>
        <p:spPr>
          <a:xfrm>
            <a:off x="359532" y="2132856"/>
            <a:ext cx="8424936"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t>Fixed-term renewable position for support of </a:t>
            </a:r>
            <a:r>
              <a:rPr lang="en-US" sz="2400" u="sng" dirty="0"/>
              <a:t>specific</a:t>
            </a:r>
            <a:r>
              <a:rPr lang="en-US" sz="2400" dirty="0"/>
              <a:t> faculty mentor’s project(s) with high probability for future growth and funding</a:t>
            </a:r>
          </a:p>
          <a:p>
            <a:endParaRPr lang="en-US" sz="1600" dirty="0"/>
          </a:p>
          <a:p>
            <a:pPr marL="342900" indent="-342900">
              <a:buFont typeface="Arial" panose="020B0604020202020204" pitchFamily="34" charset="0"/>
              <a:buChar char="•"/>
            </a:pPr>
            <a:r>
              <a:rPr lang="en-US" sz="2400" dirty="0"/>
              <a:t>1-2 year term</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a:t>2018-20 post-doc (Jonathan Dirlam-OSU) supported Dr. Eric </a:t>
            </a:r>
            <a:r>
              <a:rPr lang="en-US" sz="2400" dirty="0" err="1"/>
              <a:t>Baumer</a:t>
            </a:r>
            <a:endParaRPr lang="en-US" sz="2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400" dirty="0"/>
              <a:t>Current proposals accepted until </a:t>
            </a:r>
            <a:r>
              <a:rPr lang="en-US" sz="2400" u="sng" dirty="0"/>
              <a:t>Oct 18</a:t>
            </a:r>
            <a:r>
              <a:rPr lang="en-US" sz="2400" u="sng" baseline="30000" dirty="0"/>
              <a:t>th</a:t>
            </a:r>
            <a:r>
              <a:rPr lang="en-US" sz="2400" dirty="0"/>
              <a:t> for 2020-22 term</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400" dirty="0"/>
              <a:t>Contact Derek Kreager (</a:t>
            </a:r>
            <a:r>
              <a:rPr lang="en-US" sz="2400" dirty="0">
                <a:hlinkClick r:id="rId3"/>
              </a:rPr>
              <a:t>dak27@psu.edu</a:t>
            </a:r>
            <a:r>
              <a:rPr lang="en-US" sz="2400" dirty="0"/>
              <a:t>) with any questions</a:t>
            </a:r>
          </a:p>
        </p:txBody>
      </p:sp>
    </p:spTree>
    <p:extLst>
      <p:ext uri="{BB962C8B-B14F-4D97-AF65-F5344CB8AC3E}">
        <p14:creationId xmlns:p14="http://schemas.microsoft.com/office/powerpoint/2010/main" val="270290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002F746-A1EB-4061-82E8-8ED694FEDF96}"/>
              </a:ext>
            </a:extLst>
          </p:cNvPr>
          <p:cNvCxnSpPr/>
          <p:nvPr/>
        </p:nvCxnSpPr>
        <p:spPr>
          <a:xfrm>
            <a:off x="395536" y="4437112"/>
            <a:ext cx="8208912"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7172" y="901161"/>
            <a:ext cx="7128792" cy="711081"/>
          </a:xfrm>
        </p:spPr>
        <p:txBody>
          <a:bodyPr>
            <a:normAutofit fontScale="90000"/>
          </a:bodyPr>
          <a:lstStyle/>
          <a:p>
            <a:r>
              <a:rPr lang="en-US" dirty="0"/>
              <a:t>Linking PSU to the Criminal Justice Community</a:t>
            </a:r>
          </a:p>
        </p:txBody>
      </p:sp>
      <p:sp>
        <p:nvSpPr>
          <p:cNvPr id="3" name="Oval 2"/>
          <p:cNvSpPr/>
          <p:nvPr/>
        </p:nvSpPr>
        <p:spPr>
          <a:xfrm>
            <a:off x="2795082" y="3861048"/>
            <a:ext cx="3750668" cy="1080120"/>
          </a:xfrm>
          <a:prstGeom prst="ellipse">
            <a:avLst/>
          </a:prstGeom>
          <a:solidFill>
            <a:srgbClr val="FF0000"/>
          </a:solidFill>
          <a:effectLst>
            <a:outerShdw blurRad="63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CJRC</a:t>
            </a:r>
          </a:p>
        </p:txBody>
      </p:sp>
      <p:sp>
        <p:nvSpPr>
          <p:cNvPr id="4" name="Oval 3"/>
          <p:cNvSpPr/>
          <p:nvPr/>
        </p:nvSpPr>
        <p:spPr>
          <a:xfrm>
            <a:off x="490826" y="2328567"/>
            <a:ext cx="2376264" cy="936104"/>
          </a:xfrm>
          <a:prstGeom prst="ellipse">
            <a:avLst/>
          </a:prstGeom>
          <a:effectLst>
            <a:outerShdw blurRad="508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Agency Partners</a:t>
            </a:r>
          </a:p>
        </p:txBody>
      </p:sp>
      <p:sp>
        <p:nvSpPr>
          <p:cNvPr id="5" name="Oval 4"/>
          <p:cNvSpPr/>
          <p:nvPr/>
        </p:nvSpPr>
        <p:spPr>
          <a:xfrm>
            <a:off x="3482284" y="2304832"/>
            <a:ext cx="2376264" cy="936104"/>
          </a:xfrm>
          <a:prstGeom prst="ellipse">
            <a:avLst/>
          </a:prstGeom>
          <a:effectLst>
            <a:outerShdw blurRad="508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sp>
        <p:nvSpPr>
          <p:cNvPr id="6" name="Oval 5"/>
          <p:cNvSpPr/>
          <p:nvPr/>
        </p:nvSpPr>
        <p:spPr>
          <a:xfrm>
            <a:off x="6399018" y="2331757"/>
            <a:ext cx="2376264" cy="936104"/>
          </a:xfrm>
          <a:prstGeom prst="ellipse">
            <a:avLst/>
          </a:prstGeom>
          <a:effectLst>
            <a:outerShdw blurRad="50800" dist="38100" dir="81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a:t>
            </a:r>
          </a:p>
          <a:p>
            <a:pPr algn="ctr"/>
            <a:r>
              <a:rPr lang="en-US" dirty="0"/>
              <a:t>Discipline</a:t>
            </a:r>
          </a:p>
        </p:txBody>
      </p:sp>
      <p:sp>
        <p:nvSpPr>
          <p:cNvPr id="7" name="Oval 6"/>
          <p:cNvSpPr/>
          <p:nvPr/>
        </p:nvSpPr>
        <p:spPr>
          <a:xfrm>
            <a:off x="490826" y="5423019"/>
            <a:ext cx="2376264" cy="936104"/>
          </a:xfrm>
          <a:prstGeom prst="ellipse">
            <a:avLst/>
          </a:prstGeom>
          <a:effectLst>
            <a:outerShdw blurRad="50800" dist="38100" dir="18900000" sx="105000" sy="105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a:t>
            </a:r>
          </a:p>
        </p:txBody>
      </p:sp>
      <p:sp>
        <p:nvSpPr>
          <p:cNvPr id="8" name="Oval 7"/>
          <p:cNvSpPr/>
          <p:nvPr/>
        </p:nvSpPr>
        <p:spPr>
          <a:xfrm>
            <a:off x="3475729" y="5465425"/>
            <a:ext cx="2376264" cy="936104"/>
          </a:xfrm>
          <a:prstGeom prst="ellipse">
            <a:avLst/>
          </a:prstGeom>
          <a:solidFill>
            <a:srgbClr val="FF0000"/>
          </a:solidFill>
          <a:effectLst>
            <a:outerShdw blurRad="50800" dist="38100" dir="16200000" sx="105000" sy="105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Graduate</a:t>
            </a:r>
          </a:p>
          <a:p>
            <a:pPr algn="ctr"/>
            <a:r>
              <a:rPr lang="en-US" dirty="0"/>
              <a:t>Students</a:t>
            </a:r>
          </a:p>
        </p:txBody>
      </p:sp>
      <p:sp>
        <p:nvSpPr>
          <p:cNvPr id="9" name="Oval 8"/>
          <p:cNvSpPr/>
          <p:nvPr/>
        </p:nvSpPr>
        <p:spPr>
          <a:xfrm>
            <a:off x="6166122" y="5444544"/>
            <a:ext cx="2609160" cy="936104"/>
          </a:xfrm>
          <a:prstGeom prst="ellipse">
            <a:avLst/>
          </a:prstGeom>
          <a:effectLst>
            <a:outerShdw blurRad="50800" dist="38100" dir="13500000" sx="105000" sy="105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Criminology</a:t>
            </a:r>
          </a:p>
          <a:p>
            <a:pPr algn="ctr"/>
            <a:r>
              <a:rPr lang="en-US" sz="1600" dirty="0"/>
              <a:t>Undergraduates</a:t>
            </a:r>
          </a:p>
        </p:txBody>
      </p:sp>
      <p:cxnSp>
        <p:nvCxnSpPr>
          <p:cNvPr id="11" name="Straight Arrow Connector 10"/>
          <p:cNvCxnSpPr>
            <a:stCxn id="4" idx="5"/>
            <a:endCxn id="3" idx="1"/>
          </p:cNvCxnSpPr>
          <p:nvPr/>
        </p:nvCxnSpPr>
        <p:spPr>
          <a:xfrm>
            <a:off x="2519094" y="3127582"/>
            <a:ext cx="825261" cy="891646"/>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3" idx="0"/>
          </p:cNvCxnSpPr>
          <p:nvPr/>
        </p:nvCxnSpPr>
        <p:spPr>
          <a:xfrm>
            <a:off x="4670416" y="3240936"/>
            <a:ext cx="0" cy="620112"/>
          </a:xfrm>
          <a:prstGeom prst="straightConnector1">
            <a:avLst/>
          </a:prstGeom>
          <a:ln w="41275">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3" idx="7"/>
          </p:cNvCxnSpPr>
          <p:nvPr/>
        </p:nvCxnSpPr>
        <p:spPr>
          <a:xfrm flipH="1">
            <a:off x="5996477" y="3130772"/>
            <a:ext cx="750537" cy="888456"/>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7"/>
            <a:endCxn id="3" idx="3"/>
          </p:cNvCxnSpPr>
          <p:nvPr/>
        </p:nvCxnSpPr>
        <p:spPr>
          <a:xfrm flipV="1">
            <a:off x="2519094" y="4782988"/>
            <a:ext cx="825261" cy="77712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3" idx="4"/>
          </p:cNvCxnSpPr>
          <p:nvPr/>
        </p:nvCxnSpPr>
        <p:spPr>
          <a:xfrm flipV="1">
            <a:off x="4663861" y="4941168"/>
            <a:ext cx="6555" cy="524257"/>
          </a:xfrm>
          <a:prstGeom prst="straightConnector1">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a:endCxn id="3" idx="5"/>
          </p:cNvCxnSpPr>
          <p:nvPr/>
        </p:nvCxnSpPr>
        <p:spPr>
          <a:xfrm flipH="1" flipV="1">
            <a:off x="5996477" y="4782988"/>
            <a:ext cx="551748" cy="79864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stretch>
            <a:fillRect/>
          </a:stretch>
        </p:blipFill>
        <p:spPr>
          <a:xfrm>
            <a:off x="7846563" y="1121534"/>
            <a:ext cx="1298561" cy="566977"/>
          </a:xfrm>
          <a:prstGeom prst="rect">
            <a:avLst/>
          </a:prstGeom>
        </p:spPr>
      </p:pic>
      <p:sp>
        <p:nvSpPr>
          <p:cNvPr id="17" name="TextBox 16">
            <a:extLst>
              <a:ext uri="{FF2B5EF4-FFF2-40B4-BE49-F238E27FC236}">
                <a16:creationId xmlns:a16="http://schemas.microsoft.com/office/drawing/2014/main" id="{1F734929-1EB0-48A1-9129-89134AA865D2}"/>
              </a:ext>
            </a:extLst>
          </p:cNvPr>
          <p:cNvSpPr txBox="1"/>
          <p:nvPr/>
        </p:nvSpPr>
        <p:spPr>
          <a:xfrm>
            <a:off x="485329" y="4073877"/>
            <a:ext cx="1047082" cy="723275"/>
          </a:xfrm>
          <a:prstGeom prst="rect">
            <a:avLst/>
          </a:prstGeom>
          <a:noFill/>
        </p:spPr>
        <p:txBody>
          <a:bodyPr wrap="none" rtlCol="0">
            <a:spAutoFit/>
          </a:bodyPr>
          <a:lstStyle/>
          <a:p>
            <a:pPr>
              <a:spcAft>
                <a:spcPts val="600"/>
              </a:spcAft>
            </a:pPr>
            <a:r>
              <a:rPr lang="en-US" dirty="0"/>
              <a:t>External</a:t>
            </a:r>
          </a:p>
          <a:p>
            <a:r>
              <a:rPr lang="en-US" dirty="0"/>
              <a:t>PSU</a:t>
            </a:r>
          </a:p>
        </p:txBody>
      </p:sp>
    </p:spTree>
    <p:extLst>
      <p:ext uri="{BB962C8B-B14F-4D97-AF65-F5344CB8AC3E}">
        <p14:creationId xmlns:p14="http://schemas.microsoft.com/office/powerpoint/2010/main" val="354181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Research Award</a:t>
            </a:r>
          </a:p>
        </p:txBody>
      </p:sp>
      <p:pic>
        <p:nvPicPr>
          <p:cNvPr id="3" name="Picture 2"/>
          <p:cNvPicPr>
            <a:picLocks noChangeAspect="1"/>
          </p:cNvPicPr>
          <p:nvPr/>
        </p:nvPicPr>
        <p:blipFill>
          <a:blip r:embed="rId2"/>
          <a:stretch>
            <a:fillRect/>
          </a:stretch>
        </p:blipFill>
        <p:spPr>
          <a:xfrm>
            <a:off x="7845439" y="1124744"/>
            <a:ext cx="1298561" cy="566977"/>
          </a:xfrm>
          <a:prstGeom prst="rect">
            <a:avLst/>
          </a:prstGeom>
        </p:spPr>
      </p:pic>
      <p:sp>
        <p:nvSpPr>
          <p:cNvPr id="4" name="TextBox 3"/>
          <p:cNvSpPr txBox="1"/>
          <p:nvPr/>
        </p:nvSpPr>
        <p:spPr>
          <a:xfrm>
            <a:off x="273728" y="2060848"/>
            <a:ext cx="8596543" cy="4708981"/>
          </a:xfrm>
          <a:prstGeom prst="rect">
            <a:avLst/>
          </a:prstGeom>
          <a:noFill/>
        </p:spPr>
        <p:txBody>
          <a:bodyPr wrap="square" rtlCol="0">
            <a:spAutoFit/>
          </a:bodyPr>
          <a:lstStyle/>
          <a:p>
            <a:r>
              <a:rPr lang="en-US" sz="2000" dirty="0"/>
              <a:t>Goal: Support promising graduate student research (MA or </a:t>
            </a:r>
            <a:r>
              <a:rPr lang="en-US" sz="2000" dirty="0" err="1"/>
              <a:t>Phd</a:t>
            </a:r>
            <a:r>
              <a:rPr lang="en-US" sz="2000" dirty="0"/>
              <a:t>)</a:t>
            </a:r>
          </a:p>
          <a:p>
            <a:r>
              <a:rPr lang="en-US" sz="2000" dirty="0"/>
              <a:t>in the area of criminal justice.</a:t>
            </a:r>
          </a:p>
          <a:p>
            <a:endParaRPr lang="en-US" sz="2000" dirty="0"/>
          </a:p>
          <a:p>
            <a:r>
              <a:rPr lang="en-US" sz="2000" dirty="0"/>
              <a:t>Award: $2000 summer funding typically for two students (1 CJRC, 1 PCS)</a:t>
            </a:r>
          </a:p>
          <a:p>
            <a:endParaRPr lang="en-US" sz="2000" dirty="0"/>
          </a:p>
          <a:p>
            <a:r>
              <a:rPr lang="en-US" sz="2000" dirty="0"/>
              <a:t>Application details released Fall, 2019, with a deadline of Jan 2020.</a:t>
            </a:r>
          </a:p>
          <a:p>
            <a:endParaRPr lang="en-US" sz="2000" dirty="0"/>
          </a:p>
          <a:p>
            <a:r>
              <a:rPr lang="en-US" sz="2000" dirty="0"/>
              <a:t>Awardees will present their research in a criminology forum.</a:t>
            </a:r>
          </a:p>
          <a:p>
            <a:endParaRPr lang="en-US" sz="1200" dirty="0"/>
          </a:p>
          <a:p>
            <a:r>
              <a:rPr lang="en-US" sz="2000" dirty="0"/>
              <a:t>Current Award Winners:</a:t>
            </a:r>
          </a:p>
          <a:p>
            <a:r>
              <a:rPr lang="en-US" sz="2000" dirty="0"/>
              <a:t>Rebecca Bucci, “Closing the Macro-Micro Link: Deterrent Effects on </a:t>
            </a:r>
          </a:p>
          <a:p>
            <a:r>
              <a:rPr lang="en-US" sz="2000" dirty="0"/>
              <a:t>	 Individual Substance Use &amp; Offending”</a:t>
            </a:r>
          </a:p>
          <a:p>
            <a:r>
              <a:rPr lang="en-US" sz="2000" dirty="0"/>
              <a:t>Ted Greenfelder, “Outcomes from the Prison Inmate Networks Study: </a:t>
            </a:r>
          </a:p>
          <a:p>
            <a:r>
              <a:rPr lang="en-US" sz="2000" dirty="0"/>
              <a:t>	Re-Entry and Recidivism” </a:t>
            </a:r>
          </a:p>
          <a:p>
            <a:r>
              <a:rPr lang="en-US" sz="2000" dirty="0"/>
              <a:t>John Crum, “Punitive Heroin Laws”</a:t>
            </a:r>
          </a:p>
        </p:txBody>
      </p:sp>
    </p:spTree>
    <p:extLst>
      <p:ext uri="{BB962C8B-B14F-4D97-AF65-F5344CB8AC3E}">
        <p14:creationId xmlns:p14="http://schemas.microsoft.com/office/powerpoint/2010/main" val="374180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4F91FCEA-38CF-413D-8742-909DBB625CD4}"/>
              </a:ext>
            </a:extLst>
          </p:cNvPr>
          <p:cNvCxnSpPr/>
          <p:nvPr/>
        </p:nvCxnSpPr>
        <p:spPr>
          <a:xfrm>
            <a:off x="395536" y="4437112"/>
            <a:ext cx="8208912"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7172" y="901161"/>
            <a:ext cx="7128792" cy="711081"/>
          </a:xfrm>
        </p:spPr>
        <p:txBody>
          <a:bodyPr>
            <a:normAutofit fontScale="90000"/>
          </a:bodyPr>
          <a:lstStyle/>
          <a:p>
            <a:r>
              <a:rPr lang="en-US" dirty="0"/>
              <a:t>Linking PSU to the Criminal Justice Community</a:t>
            </a:r>
          </a:p>
        </p:txBody>
      </p:sp>
      <p:sp>
        <p:nvSpPr>
          <p:cNvPr id="3" name="Oval 2"/>
          <p:cNvSpPr/>
          <p:nvPr/>
        </p:nvSpPr>
        <p:spPr>
          <a:xfrm>
            <a:off x="2795082" y="3861048"/>
            <a:ext cx="3750668" cy="1080120"/>
          </a:xfrm>
          <a:prstGeom prst="ellipse">
            <a:avLst/>
          </a:prstGeom>
          <a:solidFill>
            <a:srgbClr val="FF0000"/>
          </a:solidFill>
          <a:effectLst>
            <a:outerShdw blurRad="63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CJRC</a:t>
            </a:r>
          </a:p>
        </p:txBody>
      </p:sp>
      <p:sp>
        <p:nvSpPr>
          <p:cNvPr id="4" name="Oval 3"/>
          <p:cNvSpPr/>
          <p:nvPr/>
        </p:nvSpPr>
        <p:spPr>
          <a:xfrm>
            <a:off x="490826" y="2328567"/>
            <a:ext cx="2376264" cy="936104"/>
          </a:xfrm>
          <a:prstGeom prst="ellipse">
            <a:avLst/>
          </a:prstGeom>
          <a:effectLst>
            <a:outerShdw blurRad="508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Agency Partners</a:t>
            </a:r>
          </a:p>
        </p:txBody>
      </p:sp>
      <p:sp>
        <p:nvSpPr>
          <p:cNvPr id="5" name="Oval 4"/>
          <p:cNvSpPr/>
          <p:nvPr/>
        </p:nvSpPr>
        <p:spPr>
          <a:xfrm>
            <a:off x="3482284" y="2304832"/>
            <a:ext cx="2376264" cy="936104"/>
          </a:xfrm>
          <a:prstGeom prst="ellipse">
            <a:avLst/>
          </a:prstGeom>
          <a:solidFill>
            <a:srgbClr val="FF0000"/>
          </a:solidFill>
          <a:effectLst>
            <a:outerShdw blurRad="508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sp>
        <p:nvSpPr>
          <p:cNvPr id="6" name="Oval 5"/>
          <p:cNvSpPr/>
          <p:nvPr/>
        </p:nvSpPr>
        <p:spPr>
          <a:xfrm>
            <a:off x="6399018" y="2331757"/>
            <a:ext cx="2376264" cy="936104"/>
          </a:xfrm>
          <a:prstGeom prst="ellipse">
            <a:avLst/>
          </a:prstGeom>
          <a:effectLst>
            <a:outerShdw blurRad="50800" dist="38100" dir="81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a:t>
            </a:r>
          </a:p>
          <a:p>
            <a:pPr algn="ctr"/>
            <a:r>
              <a:rPr lang="en-US" dirty="0"/>
              <a:t>Discipline</a:t>
            </a:r>
          </a:p>
        </p:txBody>
      </p:sp>
      <p:sp>
        <p:nvSpPr>
          <p:cNvPr id="7" name="Oval 6"/>
          <p:cNvSpPr/>
          <p:nvPr/>
        </p:nvSpPr>
        <p:spPr>
          <a:xfrm>
            <a:off x="490826" y="5423019"/>
            <a:ext cx="2376264" cy="936104"/>
          </a:xfrm>
          <a:prstGeom prst="ellipse">
            <a:avLst/>
          </a:prstGeom>
          <a:effectLst>
            <a:outerShdw blurRad="50800" dist="38100" dir="18900000" sx="105000" sy="105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a:t>
            </a:r>
          </a:p>
        </p:txBody>
      </p:sp>
      <p:sp>
        <p:nvSpPr>
          <p:cNvPr id="8" name="Oval 7"/>
          <p:cNvSpPr/>
          <p:nvPr/>
        </p:nvSpPr>
        <p:spPr>
          <a:xfrm>
            <a:off x="3475729" y="5465425"/>
            <a:ext cx="2376264" cy="936104"/>
          </a:xfrm>
          <a:prstGeom prst="ellipse">
            <a:avLst/>
          </a:prstGeom>
          <a:effectLst>
            <a:outerShdw blurRad="50800" dist="38100" dir="16200000" sx="105000" sy="105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Graduate</a:t>
            </a:r>
          </a:p>
          <a:p>
            <a:pPr algn="ctr"/>
            <a:r>
              <a:rPr lang="en-US" dirty="0"/>
              <a:t>Students</a:t>
            </a:r>
          </a:p>
        </p:txBody>
      </p:sp>
      <p:sp>
        <p:nvSpPr>
          <p:cNvPr id="9" name="Oval 8"/>
          <p:cNvSpPr/>
          <p:nvPr/>
        </p:nvSpPr>
        <p:spPr>
          <a:xfrm>
            <a:off x="6166122" y="5444544"/>
            <a:ext cx="2609160" cy="936104"/>
          </a:xfrm>
          <a:prstGeom prst="ellipse">
            <a:avLst/>
          </a:prstGeom>
          <a:solidFill>
            <a:srgbClr val="FF0000"/>
          </a:solidFill>
          <a:effectLst>
            <a:outerShdw blurRad="50800" dist="38100" dir="13500000" sx="105000" sy="105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Criminology</a:t>
            </a:r>
          </a:p>
          <a:p>
            <a:pPr algn="ctr"/>
            <a:r>
              <a:rPr lang="en-US" sz="1600" dirty="0"/>
              <a:t>Undergraduates</a:t>
            </a:r>
          </a:p>
        </p:txBody>
      </p:sp>
      <p:cxnSp>
        <p:nvCxnSpPr>
          <p:cNvPr id="11" name="Straight Arrow Connector 10"/>
          <p:cNvCxnSpPr>
            <a:stCxn id="4" idx="5"/>
            <a:endCxn id="3" idx="1"/>
          </p:cNvCxnSpPr>
          <p:nvPr/>
        </p:nvCxnSpPr>
        <p:spPr>
          <a:xfrm>
            <a:off x="2519094" y="3127582"/>
            <a:ext cx="825261" cy="891646"/>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3" idx="0"/>
          </p:cNvCxnSpPr>
          <p:nvPr/>
        </p:nvCxnSpPr>
        <p:spPr>
          <a:xfrm>
            <a:off x="4670416" y="3240936"/>
            <a:ext cx="0" cy="620112"/>
          </a:xfrm>
          <a:prstGeom prst="straightConnector1">
            <a:avLst/>
          </a:prstGeom>
          <a:ln w="412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3" idx="7"/>
          </p:cNvCxnSpPr>
          <p:nvPr/>
        </p:nvCxnSpPr>
        <p:spPr>
          <a:xfrm flipH="1">
            <a:off x="5996477" y="3130772"/>
            <a:ext cx="750537" cy="888456"/>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7"/>
            <a:endCxn id="3" idx="3"/>
          </p:cNvCxnSpPr>
          <p:nvPr/>
        </p:nvCxnSpPr>
        <p:spPr>
          <a:xfrm flipV="1">
            <a:off x="2519094" y="4782988"/>
            <a:ext cx="825261" cy="77712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3" idx="4"/>
          </p:cNvCxnSpPr>
          <p:nvPr/>
        </p:nvCxnSpPr>
        <p:spPr>
          <a:xfrm flipV="1">
            <a:off x="4663861" y="4941168"/>
            <a:ext cx="6555" cy="524257"/>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a:endCxn id="3" idx="5"/>
          </p:cNvCxnSpPr>
          <p:nvPr/>
        </p:nvCxnSpPr>
        <p:spPr>
          <a:xfrm flipH="1" flipV="1">
            <a:off x="5996477" y="4782988"/>
            <a:ext cx="551748" cy="798645"/>
          </a:xfrm>
          <a:prstGeom prst="straightConnector1">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stretch>
            <a:fillRect/>
          </a:stretch>
        </p:blipFill>
        <p:spPr>
          <a:xfrm>
            <a:off x="7846563" y="1121534"/>
            <a:ext cx="1298561" cy="566977"/>
          </a:xfrm>
          <a:prstGeom prst="rect">
            <a:avLst/>
          </a:prstGeom>
        </p:spPr>
      </p:pic>
      <p:sp>
        <p:nvSpPr>
          <p:cNvPr id="17" name="TextBox 16">
            <a:extLst>
              <a:ext uri="{FF2B5EF4-FFF2-40B4-BE49-F238E27FC236}">
                <a16:creationId xmlns:a16="http://schemas.microsoft.com/office/drawing/2014/main" id="{B2DF236D-FCCD-4AEE-8004-EA8D0378E1EF}"/>
              </a:ext>
            </a:extLst>
          </p:cNvPr>
          <p:cNvSpPr txBox="1"/>
          <p:nvPr/>
        </p:nvSpPr>
        <p:spPr>
          <a:xfrm>
            <a:off x="485329" y="4073877"/>
            <a:ext cx="1047082" cy="723275"/>
          </a:xfrm>
          <a:prstGeom prst="rect">
            <a:avLst/>
          </a:prstGeom>
          <a:noFill/>
        </p:spPr>
        <p:txBody>
          <a:bodyPr wrap="none" rtlCol="0">
            <a:spAutoFit/>
          </a:bodyPr>
          <a:lstStyle/>
          <a:p>
            <a:pPr>
              <a:spcAft>
                <a:spcPts val="600"/>
              </a:spcAft>
            </a:pPr>
            <a:r>
              <a:rPr lang="en-US" dirty="0"/>
              <a:t>External</a:t>
            </a:r>
          </a:p>
          <a:p>
            <a:r>
              <a:rPr lang="en-US" dirty="0"/>
              <a:t>PSU</a:t>
            </a:r>
          </a:p>
        </p:txBody>
      </p:sp>
    </p:spTree>
    <p:extLst>
      <p:ext uri="{BB962C8B-B14F-4D97-AF65-F5344CB8AC3E}">
        <p14:creationId xmlns:p14="http://schemas.microsoft.com/office/powerpoint/2010/main" val="420631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Outreach-Enrichment Coordinator Position</a:t>
            </a:r>
          </a:p>
        </p:txBody>
      </p:sp>
      <p:pic>
        <p:nvPicPr>
          <p:cNvPr id="3" name="Picture 2"/>
          <p:cNvPicPr>
            <a:picLocks noChangeAspect="1"/>
          </p:cNvPicPr>
          <p:nvPr/>
        </p:nvPicPr>
        <p:blipFill>
          <a:blip r:embed="rId2"/>
          <a:stretch>
            <a:fillRect/>
          </a:stretch>
        </p:blipFill>
        <p:spPr>
          <a:xfrm>
            <a:off x="7845439" y="1124744"/>
            <a:ext cx="1298561" cy="566977"/>
          </a:xfrm>
          <a:prstGeom prst="rect">
            <a:avLst/>
          </a:prstGeom>
        </p:spPr>
      </p:pic>
      <p:sp>
        <p:nvSpPr>
          <p:cNvPr id="5" name="TextBox 4"/>
          <p:cNvSpPr txBox="1"/>
          <p:nvPr/>
        </p:nvSpPr>
        <p:spPr>
          <a:xfrm>
            <a:off x="0" y="2252031"/>
            <a:ext cx="9472465" cy="2215991"/>
          </a:xfrm>
          <a:prstGeom prst="rect">
            <a:avLst/>
          </a:prstGeom>
          <a:noFill/>
        </p:spPr>
        <p:txBody>
          <a:bodyPr wrap="none" rtlCol="0">
            <a:spAutoFit/>
          </a:bodyPr>
          <a:lstStyle/>
          <a:p>
            <a:r>
              <a:rPr lang="en-US" sz="2000" dirty="0"/>
              <a:t>Expanding Center Capacities</a:t>
            </a:r>
          </a:p>
          <a:p>
            <a:pPr marL="952393" lvl="1" indent="-342900">
              <a:buFont typeface="Arial" panose="020B0604020202020204" pitchFamily="34" charset="0"/>
              <a:buChar char="•"/>
            </a:pPr>
            <a:r>
              <a:rPr lang="en-US" sz="2000" dirty="0"/>
              <a:t>Internship coordination (Agencies/Alumni/Career Enrichment Network)</a:t>
            </a:r>
          </a:p>
          <a:p>
            <a:pPr marL="952393" lvl="1" indent="-342900">
              <a:buFont typeface="Arial" panose="020B0604020202020204" pitchFamily="34" charset="0"/>
              <a:buChar char="•"/>
            </a:pPr>
            <a:r>
              <a:rPr lang="en-US" sz="2000" dirty="0"/>
              <a:t>Promotion of criminal justice research and events</a:t>
            </a:r>
          </a:p>
          <a:p>
            <a:pPr marL="952393" lvl="1" indent="-342900">
              <a:buFont typeface="Arial" panose="020B0604020202020204" pitchFamily="34" charset="0"/>
              <a:buChar char="•"/>
            </a:pPr>
            <a:r>
              <a:rPr lang="en-US" sz="2000" dirty="0"/>
              <a:t>Advisory board coordination and activities</a:t>
            </a:r>
          </a:p>
          <a:p>
            <a:pPr marL="952393" lvl="1" indent="-342900">
              <a:buFont typeface="Arial" panose="020B0604020202020204" pitchFamily="34" charset="0"/>
              <a:buChar char="•"/>
            </a:pPr>
            <a:r>
              <a:rPr lang="en-US" sz="2000" dirty="0"/>
              <a:t>Yearly career fair</a:t>
            </a:r>
          </a:p>
          <a:p>
            <a:pPr marL="952393" lvl="1" indent="-342900">
              <a:buFont typeface="Arial" panose="020B0604020202020204" pitchFamily="34" charset="0"/>
              <a:buChar char="•"/>
            </a:pPr>
            <a:r>
              <a:rPr lang="en-US" sz="2000" dirty="0"/>
              <a:t>Criminology Forum promotion</a:t>
            </a:r>
          </a:p>
          <a:p>
            <a:pPr marL="952393" lvl="1"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624768C-66C3-4ECA-AACC-6D65363613B1}"/>
              </a:ext>
            </a:extLst>
          </p:cNvPr>
          <p:cNvPicPr>
            <a:picLocks noChangeAspect="1"/>
          </p:cNvPicPr>
          <p:nvPr/>
        </p:nvPicPr>
        <p:blipFill>
          <a:blip r:embed="rId3"/>
          <a:stretch>
            <a:fillRect/>
          </a:stretch>
        </p:blipFill>
        <p:spPr>
          <a:xfrm>
            <a:off x="6853617" y="3729359"/>
            <a:ext cx="1983644" cy="2375413"/>
          </a:xfrm>
          <a:prstGeom prst="rect">
            <a:avLst/>
          </a:prstGeom>
        </p:spPr>
      </p:pic>
      <p:sp>
        <p:nvSpPr>
          <p:cNvPr id="13" name="TextBox 12">
            <a:extLst>
              <a:ext uri="{FF2B5EF4-FFF2-40B4-BE49-F238E27FC236}">
                <a16:creationId xmlns:a16="http://schemas.microsoft.com/office/drawing/2014/main" id="{D6DD8612-8554-4B6A-9B5D-8E5ACC70328F}"/>
              </a:ext>
            </a:extLst>
          </p:cNvPr>
          <p:cNvSpPr txBox="1"/>
          <p:nvPr/>
        </p:nvSpPr>
        <p:spPr>
          <a:xfrm>
            <a:off x="7031498" y="6104772"/>
            <a:ext cx="1627882" cy="369332"/>
          </a:xfrm>
          <a:prstGeom prst="rect">
            <a:avLst/>
          </a:prstGeom>
          <a:noFill/>
        </p:spPr>
        <p:txBody>
          <a:bodyPr wrap="none" rtlCol="0">
            <a:spAutoFit/>
          </a:bodyPr>
          <a:lstStyle/>
          <a:p>
            <a:r>
              <a:rPr lang="en-US" dirty="0"/>
              <a:t>Rebecca Reitz</a:t>
            </a:r>
          </a:p>
        </p:txBody>
      </p:sp>
    </p:spTree>
    <p:extLst>
      <p:ext uri="{BB962C8B-B14F-4D97-AF65-F5344CB8AC3E}">
        <p14:creationId xmlns:p14="http://schemas.microsoft.com/office/powerpoint/2010/main" val="31630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0C11-7116-4194-9B46-1E82CC5BA7CD}"/>
              </a:ext>
            </a:extLst>
          </p:cNvPr>
          <p:cNvSpPr>
            <a:spLocks noGrp="1"/>
          </p:cNvSpPr>
          <p:nvPr>
            <p:ph type="title"/>
          </p:nvPr>
        </p:nvSpPr>
        <p:spPr/>
        <p:txBody>
          <a:bodyPr/>
          <a:lstStyle/>
          <a:p>
            <a:r>
              <a:rPr lang="en-US" dirty="0"/>
              <a:t>Undergraduate Research Assistants</a:t>
            </a:r>
          </a:p>
        </p:txBody>
      </p:sp>
      <p:sp>
        <p:nvSpPr>
          <p:cNvPr id="3" name="TextBox 2">
            <a:extLst>
              <a:ext uri="{FF2B5EF4-FFF2-40B4-BE49-F238E27FC236}">
                <a16:creationId xmlns:a16="http://schemas.microsoft.com/office/drawing/2014/main" id="{CC10AE43-FC75-487C-80CB-0A07D9EA787E}"/>
              </a:ext>
            </a:extLst>
          </p:cNvPr>
          <p:cNvSpPr txBox="1"/>
          <p:nvPr/>
        </p:nvSpPr>
        <p:spPr>
          <a:xfrm>
            <a:off x="251520" y="2057844"/>
            <a:ext cx="6637586" cy="400110"/>
          </a:xfrm>
          <a:prstGeom prst="rect">
            <a:avLst/>
          </a:prstGeom>
          <a:noFill/>
        </p:spPr>
        <p:txBody>
          <a:bodyPr wrap="none" rtlCol="0">
            <a:spAutoFit/>
          </a:bodyPr>
          <a:lstStyle/>
          <a:p>
            <a:r>
              <a:rPr lang="en-US" sz="2000" dirty="0"/>
              <a:t>Rebecca can help identify qualified and motivated RAs. </a:t>
            </a:r>
          </a:p>
        </p:txBody>
      </p:sp>
      <p:pic>
        <p:nvPicPr>
          <p:cNvPr id="4" name="Picture 3">
            <a:extLst>
              <a:ext uri="{FF2B5EF4-FFF2-40B4-BE49-F238E27FC236}">
                <a16:creationId xmlns:a16="http://schemas.microsoft.com/office/drawing/2014/main" id="{787B7590-FEC4-4EC6-9F40-0BE61B2ABD5B}"/>
              </a:ext>
            </a:extLst>
          </p:cNvPr>
          <p:cNvPicPr>
            <a:picLocks noChangeAspect="1"/>
          </p:cNvPicPr>
          <p:nvPr/>
        </p:nvPicPr>
        <p:blipFill rotWithShape="1">
          <a:blip r:embed="rId2"/>
          <a:srcRect l="16087" t="17853" b="19660"/>
          <a:stretch/>
        </p:blipFill>
        <p:spPr>
          <a:xfrm>
            <a:off x="395536" y="2647571"/>
            <a:ext cx="1619664" cy="2376264"/>
          </a:xfrm>
          <a:prstGeom prst="rect">
            <a:avLst/>
          </a:prstGeom>
        </p:spPr>
      </p:pic>
      <p:sp>
        <p:nvSpPr>
          <p:cNvPr id="5" name="Rectangle 4">
            <a:extLst>
              <a:ext uri="{FF2B5EF4-FFF2-40B4-BE49-F238E27FC236}">
                <a16:creationId xmlns:a16="http://schemas.microsoft.com/office/drawing/2014/main" id="{4C888E89-E77C-4AE2-A0C0-BC7AEFFC8928}"/>
              </a:ext>
            </a:extLst>
          </p:cNvPr>
          <p:cNvSpPr/>
          <p:nvPr/>
        </p:nvSpPr>
        <p:spPr>
          <a:xfrm>
            <a:off x="124783" y="5023835"/>
            <a:ext cx="2161169" cy="584775"/>
          </a:xfrm>
          <a:prstGeom prst="rect">
            <a:avLst/>
          </a:prstGeom>
        </p:spPr>
        <p:txBody>
          <a:bodyPr wrap="none">
            <a:spAutoFit/>
          </a:bodyPr>
          <a:lstStyle/>
          <a:p>
            <a:pPr algn="ctr"/>
            <a:r>
              <a:rPr lang="en-US" sz="1600" dirty="0"/>
              <a:t>Erin Doolin</a:t>
            </a:r>
          </a:p>
          <a:p>
            <a:r>
              <a:rPr lang="en-US" sz="1600" dirty="0"/>
              <a:t>Spring 2020 Graduate</a:t>
            </a:r>
          </a:p>
        </p:txBody>
      </p:sp>
      <p:sp>
        <p:nvSpPr>
          <p:cNvPr id="6" name="Rectangle 5">
            <a:extLst>
              <a:ext uri="{FF2B5EF4-FFF2-40B4-BE49-F238E27FC236}">
                <a16:creationId xmlns:a16="http://schemas.microsoft.com/office/drawing/2014/main" id="{1F33DF08-443F-468B-8D80-DD1BBE8F29D0}"/>
              </a:ext>
            </a:extLst>
          </p:cNvPr>
          <p:cNvSpPr/>
          <p:nvPr/>
        </p:nvSpPr>
        <p:spPr>
          <a:xfrm>
            <a:off x="2097642" y="2642619"/>
            <a:ext cx="4572000" cy="1477328"/>
          </a:xfrm>
          <a:prstGeom prst="rect">
            <a:avLst/>
          </a:prstGeom>
        </p:spPr>
        <p:txBody>
          <a:bodyPr>
            <a:spAutoFit/>
          </a:bodyPr>
          <a:lstStyle/>
          <a:p>
            <a:r>
              <a:rPr lang="en-US" i="1" dirty="0"/>
              <a:t>“Completing research with Dr. Ulmer has been a great opportunity…Being able to work with a faculty member and gain insight into a new subject matter- death penalty research- has been invaluable.” </a:t>
            </a:r>
          </a:p>
        </p:txBody>
      </p:sp>
      <p:pic>
        <p:nvPicPr>
          <p:cNvPr id="7" name="Picture 6">
            <a:extLst>
              <a:ext uri="{FF2B5EF4-FFF2-40B4-BE49-F238E27FC236}">
                <a16:creationId xmlns:a16="http://schemas.microsoft.com/office/drawing/2014/main" id="{3E4688A0-5635-43EB-9A3E-20BBBCCA5AA6}"/>
              </a:ext>
            </a:extLst>
          </p:cNvPr>
          <p:cNvPicPr>
            <a:picLocks noChangeAspect="1"/>
          </p:cNvPicPr>
          <p:nvPr/>
        </p:nvPicPr>
        <p:blipFill rotWithShape="1">
          <a:blip r:embed="rId3"/>
          <a:srcRect l="3681" t="7603" r="13607" b="29301"/>
          <a:stretch/>
        </p:blipFill>
        <p:spPr>
          <a:xfrm>
            <a:off x="6983492" y="3574687"/>
            <a:ext cx="1800200" cy="2373401"/>
          </a:xfrm>
          <a:prstGeom prst="rect">
            <a:avLst/>
          </a:prstGeom>
        </p:spPr>
      </p:pic>
      <p:sp>
        <p:nvSpPr>
          <p:cNvPr id="8" name="Rectangle 7">
            <a:extLst>
              <a:ext uri="{FF2B5EF4-FFF2-40B4-BE49-F238E27FC236}">
                <a16:creationId xmlns:a16="http://schemas.microsoft.com/office/drawing/2014/main" id="{F71A709D-6ECF-4715-AB94-B39AEA06A573}"/>
              </a:ext>
            </a:extLst>
          </p:cNvPr>
          <p:cNvSpPr/>
          <p:nvPr/>
        </p:nvSpPr>
        <p:spPr>
          <a:xfrm>
            <a:off x="2673444" y="4496953"/>
            <a:ext cx="4572000" cy="1754326"/>
          </a:xfrm>
          <a:prstGeom prst="rect">
            <a:avLst/>
          </a:prstGeom>
        </p:spPr>
        <p:txBody>
          <a:bodyPr>
            <a:spAutoFit/>
          </a:bodyPr>
          <a:lstStyle/>
          <a:p>
            <a:r>
              <a:rPr lang="en-US" i="1" dirty="0"/>
              <a:t>“I was able to conduct research through the McNair Scholars Program with Dr. Kreager to analyze the role that fatherhood may play in the reentry process for men with substance abuse issues.”</a:t>
            </a:r>
          </a:p>
        </p:txBody>
      </p:sp>
      <p:sp>
        <p:nvSpPr>
          <p:cNvPr id="9" name="Rectangle 8">
            <a:extLst>
              <a:ext uri="{FF2B5EF4-FFF2-40B4-BE49-F238E27FC236}">
                <a16:creationId xmlns:a16="http://schemas.microsoft.com/office/drawing/2014/main" id="{1B064AF4-B122-4213-88AA-2DD2E5697301}"/>
              </a:ext>
            </a:extLst>
          </p:cNvPr>
          <p:cNvSpPr/>
          <p:nvPr/>
        </p:nvSpPr>
        <p:spPr>
          <a:xfrm>
            <a:off x="6751999" y="5948088"/>
            <a:ext cx="2392001" cy="830997"/>
          </a:xfrm>
          <a:prstGeom prst="rect">
            <a:avLst/>
          </a:prstGeom>
        </p:spPr>
        <p:txBody>
          <a:bodyPr wrap="none">
            <a:spAutoFit/>
          </a:bodyPr>
          <a:lstStyle/>
          <a:p>
            <a:pPr algn="ctr"/>
            <a:r>
              <a:rPr lang="en-US" sz="1600" dirty="0"/>
              <a:t>Chanya Anderson</a:t>
            </a:r>
          </a:p>
          <a:p>
            <a:r>
              <a:rPr lang="en-US" sz="1600" dirty="0"/>
              <a:t>’19 PSU Graduate &amp;</a:t>
            </a:r>
          </a:p>
          <a:p>
            <a:r>
              <a:rPr lang="en-US" sz="1600" dirty="0" err="1"/>
              <a:t>UDel</a:t>
            </a:r>
            <a:r>
              <a:rPr lang="en-US" sz="1600" dirty="0"/>
              <a:t> Crim Grad Student</a:t>
            </a:r>
          </a:p>
        </p:txBody>
      </p:sp>
      <p:pic>
        <p:nvPicPr>
          <p:cNvPr id="10" name="Picture 9">
            <a:extLst>
              <a:ext uri="{FF2B5EF4-FFF2-40B4-BE49-F238E27FC236}">
                <a16:creationId xmlns:a16="http://schemas.microsoft.com/office/drawing/2014/main" id="{D6B6F6F1-1485-4A13-95D7-BCA92B78C9FD}"/>
              </a:ext>
            </a:extLst>
          </p:cNvPr>
          <p:cNvPicPr>
            <a:picLocks noChangeAspect="1"/>
          </p:cNvPicPr>
          <p:nvPr/>
        </p:nvPicPr>
        <p:blipFill>
          <a:blip r:embed="rId4"/>
          <a:stretch>
            <a:fillRect/>
          </a:stretch>
        </p:blipFill>
        <p:spPr>
          <a:xfrm>
            <a:off x="7860180" y="1124744"/>
            <a:ext cx="1298561" cy="566977"/>
          </a:xfrm>
          <a:prstGeom prst="rect">
            <a:avLst/>
          </a:prstGeom>
        </p:spPr>
      </p:pic>
    </p:spTree>
    <p:extLst>
      <p:ext uri="{BB962C8B-B14F-4D97-AF65-F5344CB8AC3E}">
        <p14:creationId xmlns:p14="http://schemas.microsoft.com/office/powerpoint/2010/main" val="251407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4" name="Picture 13">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6" name="Rectangle 15">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24" name="Rectangle 23">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28" name="Rectangle 27">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12CA4B-388C-48BA-9059-8E20FE3E57C0}"/>
              </a:ext>
            </a:extLst>
          </p:cNvPr>
          <p:cNvSpPr>
            <a:spLocks noGrp="1"/>
          </p:cNvSpPr>
          <p:nvPr>
            <p:ph type="title"/>
          </p:nvPr>
        </p:nvSpPr>
        <p:spPr>
          <a:xfrm>
            <a:off x="558572" y="2326669"/>
            <a:ext cx="2804459" cy="2134322"/>
          </a:xfrm>
        </p:spPr>
        <p:txBody>
          <a:bodyPr vert="horz" lIns="91440" tIns="45720" rIns="91440" bIns="45720" rtlCol="0" anchor="b">
            <a:normAutofit/>
          </a:bodyPr>
          <a:lstStyle/>
          <a:p>
            <a:pPr algn="r"/>
            <a:r>
              <a:rPr lang="en-US" sz="3800" dirty="0"/>
              <a:t>Crime, Law, and Policy Career Fair</a:t>
            </a:r>
          </a:p>
        </p:txBody>
      </p:sp>
      <p:pic>
        <p:nvPicPr>
          <p:cNvPr id="5" name="Picture 4">
            <a:extLst>
              <a:ext uri="{FF2B5EF4-FFF2-40B4-BE49-F238E27FC236}">
                <a16:creationId xmlns:a16="http://schemas.microsoft.com/office/drawing/2014/main" id="{3DC7613B-9A80-45BD-B8AF-43E0196B7E91}"/>
              </a:ext>
            </a:extLst>
          </p:cNvPr>
          <p:cNvPicPr>
            <a:picLocks noChangeAspect="1"/>
          </p:cNvPicPr>
          <p:nvPr/>
        </p:nvPicPr>
        <p:blipFill>
          <a:blip r:embed="rId5"/>
          <a:stretch>
            <a:fillRect/>
          </a:stretch>
        </p:blipFill>
        <p:spPr>
          <a:xfrm>
            <a:off x="4313078" y="90981"/>
            <a:ext cx="4321712" cy="667603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54252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9">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30" name="Picture 11">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31" name="Rectangle 13">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5">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17">
            <a:extLst>
              <a:ext uri="{FF2B5EF4-FFF2-40B4-BE49-F238E27FC236}">
                <a16:creationId xmlns:a16="http://schemas.microsoft.com/office/drawing/2014/main" id="{C267B0E0-0B85-4B6D-AFCD-0083F94E1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9">
            <a:extLst>
              <a:ext uri="{FF2B5EF4-FFF2-40B4-BE49-F238E27FC236}">
                <a16:creationId xmlns:a16="http://schemas.microsoft.com/office/drawing/2014/main" id="{741DAC6C-9C47-44AD-89C8-BABF948434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35" name="Rectangle 21">
            <a:extLst>
              <a:ext uri="{FF2B5EF4-FFF2-40B4-BE49-F238E27FC236}">
                <a16:creationId xmlns:a16="http://schemas.microsoft.com/office/drawing/2014/main" id="{1879D0B7-5E33-4D25-B4AC-FAC80502F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69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3">
            <a:extLst>
              <a:ext uri="{FF2B5EF4-FFF2-40B4-BE49-F238E27FC236}">
                <a16:creationId xmlns:a16="http://schemas.microsoft.com/office/drawing/2014/main" id="{34A3F9D9-DEBA-4F2F-B136-85B1AEF091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688333"/>
            <a:ext cx="4800600" cy="185701"/>
          </a:xfrm>
          <a:prstGeom prst="rect">
            <a:avLst/>
          </a:prstGeom>
        </p:spPr>
      </p:pic>
      <p:sp>
        <p:nvSpPr>
          <p:cNvPr id="37" name="Rectangle 25">
            <a:extLst>
              <a:ext uri="{FF2B5EF4-FFF2-40B4-BE49-F238E27FC236}">
                <a16:creationId xmlns:a16="http://schemas.microsoft.com/office/drawing/2014/main" id="{E75F9095-798C-4EF6-ABD0-3498021F8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62908"/>
            <a:ext cx="4808806"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C96A61-61EE-4917-A61D-F7C624E14F05}"/>
              </a:ext>
            </a:extLst>
          </p:cNvPr>
          <p:cNvSpPr>
            <a:spLocks noGrp="1"/>
          </p:cNvSpPr>
          <p:nvPr>
            <p:ph type="title"/>
          </p:nvPr>
        </p:nvSpPr>
        <p:spPr>
          <a:xfrm>
            <a:off x="214511" y="2403231"/>
            <a:ext cx="4190435" cy="2133600"/>
          </a:xfrm>
        </p:spPr>
        <p:txBody>
          <a:bodyPr vert="horz" lIns="91440" tIns="45720" rIns="91440" bIns="45720" rtlCol="0" anchor="b">
            <a:normAutofit/>
          </a:bodyPr>
          <a:lstStyle/>
          <a:p>
            <a:pPr algn="r"/>
            <a:r>
              <a:rPr lang="en-US" sz="4400" dirty="0"/>
              <a:t>More than 30 Agencies and Organizations</a:t>
            </a:r>
          </a:p>
        </p:txBody>
      </p:sp>
      <p:pic>
        <p:nvPicPr>
          <p:cNvPr id="3" name="Picture 2">
            <a:extLst>
              <a:ext uri="{FF2B5EF4-FFF2-40B4-BE49-F238E27FC236}">
                <a16:creationId xmlns:a16="http://schemas.microsoft.com/office/drawing/2014/main" id="{85C17343-31D4-4D75-A471-0BB6E968D13C}"/>
              </a:ext>
            </a:extLst>
          </p:cNvPr>
          <p:cNvPicPr>
            <a:picLocks noChangeAspect="1"/>
          </p:cNvPicPr>
          <p:nvPr/>
        </p:nvPicPr>
        <p:blipFill>
          <a:blip r:embed="rId5"/>
          <a:stretch>
            <a:fillRect/>
          </a:stretch>
        </p:blipFill>
        <p:spPr>
          <a:xfrm>
            <a:off x="4856744" y="483589"/>
            <a:ext cx="4072745" cy="6011431"/>
          </a:xfrm>
          <a:prstGeom prst="rect">
            <a:avLst/>
          </a:prstGeom>
          <a:ln>
            <a:noFill/>
          </a:ln>
          <a:effectLst>
            <a:outerShdw blurRad="76200" dist="63500" dir="5040000" algn="tl" rotWithShape="0">
              <a:srgbClr val="000000">
                <a:alpha val="41000"/>
              </a:srgbClr>
            </a:outerShdw>
          </a:effectLst>
        </p:spPr>
      </p:pic>
      <p:sp>
        <p:nvSpPr>
          <p:cNvPr id="4" name="Rectangle 3">
            <a:extLst>
              <a:ext uri="{FF2B5EF4-FFF2-40B4-BE49-F238E27FC236}">
                <a16:creationId xmlns:a16="http://schemas.microsoft.com/office/drawing/2014/main" id="{7A838D1C-C093-4F78-A8E2-E3D2EDE4E3D0}"/>
              </a:ext>
            </a:extLst>
          </p:cNvPr>
          <p:cNvSpPr/>
          <p:nvPr/>
        </p:nvSpPr>
        <p:spPr>
          <a:xfrm>
            <a:off x="37919" y="5480509"/>
            <a:ext cx="4572000" cy="1200329"/>
          </a:xfrm>
          <a:prstGeom prst="rect">
            <a:avLst/>
          </a:prstGeom>
        </p:spPr>
        <p:txBody>
          <a:bodyPr>
            <a:spAutoFit/>
          </a:bodyPr>
          <a:lstStyle/>
          <a:p>
            <a:endParaRPr lang="en-US" dirty="0"/>
          </a:p>
          <a:p>
            <a:endParaRPr lang="en-US" dirty="0"/>
          </a:p>
          <a:p>
            <a:r>
              <a:rPr lang="en-US" dirty="0"/>
              <a:t>https://justicecenter.la.psu.edu/outreach-enrichment</a:t>
            </a:r>
          </a:p>
        </p:txBody>
      </p:sp>
    </p:spTree>
    <p:extLst>
      <p:ext uri="{BB962C8B-B14F-4D97-AF65-F5344CB8AC3E}">
        <p14:creationId xmlns:p14="http://schemas.microsoft.com/office/powerpoint/2010/main" val="3815077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2" name="Picture 11">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4" name="Rectangle 13">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22" name="Rectangle 21">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26" name="Rectangle 25">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070E4C3-B7E0-4B32-BF2F-C97BEF357A81}"/>
              </a:ext>
            </a:extLst>
          </p:cNvPr>
          <p:cNvSpPr>
            <a:spLocks noGrp="1"/>
          </p:cNvSpPr>
          <p:nvPr>
            <p:ph type="title"/>
          </p:nvPr>
        </p:nvSpPr>
        <p:spPr>
          <a:xfrm>
            <a:off x="323529" y="2063262"/>
            <a:ext cx="2991172" cy="2661138"/>
          </a:xfrm>
        </p:spPr>
        <p:txBody>
          <a:bodyPr vert="horz" lIns="91440" tIns="45720" rIns="91440" bIns="45720" rtlCol="0" anchor="b">
            <a:normAutofit fontScale="90000"/>
          </a:bodyPr>
          <a:lstStyle/>
          <a:p>
            <a:pPr algn="r"/>
            <a:r>
              <a:rPr lang="en-US" sz="5400" dirty="0"/>
              <a:t>2019 Crim Forum Series</a:t>
            </a:r>
          </a:p>
        </p:txBody>
      </p:sp>
      <p:pic>
        <p:nvPicPr>
          <p:cNvPr id="3" name="Picture 2">
            <a:extLst>
              <a:ext uri="{FF2B5EF4-FFF2-40B4-BE49-F238E27FC236}">
                <a16:creationId xmlns:a16="http://schemas.microsoft.com/office/drawing/2014/main" id="{0B46770D-3524-4A0C-A2F4-5E705C2D05A1}"/>
              </a:ext>
            </a:extLst>
          </p:cNvPr>
          <p:cNvPicPr>
            <a:picLocks noChangeAspect="1"/>
          </p:cNvPicPr>
          <p:nvPr/>
        </p:nvPicPr>
        <p:blipFill>
          <a:blip r:embed="rId5"/>
          <a:stretch>
            <a:fillRect/>
          </a:stretch>
        </p:blipFill>
        <p:spPr>
          <a:xfrm>
            <a:off x="4347683" y="49293"/>
            <a:ext cx="4154759" cy="6783280"/>
          </a:xfrm>
          <a:prstGeom prst="rect">
            <a:avLst/>
          </a:prstGeom>
          <a:ln>
            <a:noFill/>
          </a:ln>
          <a:effectLst>
            <a:outerShdw blurRad="76200" dist="63500" dir="5040000" algn="tl" rotWithShape="0">
              <a:srgbClr val="000000">
                <a:alpha val="41000"/>
              </a:srgbClr>
            </a:outerShdw>
          </a:effectLst>
        </p:spPr>
      </p:pic>
      <p:sp>
        <p:nvSpPr>
          <p:cNvPr id="4" name="Rectangle 3">
            <a:extLst>
              <a:ext uri="{FF2B5EF4-FFF2-40B4-BE49-F238E27FC236}">
                <a16:creationId xmlns:a16="http://schemas.microsoft.com/office/drawing/2014/main" id="{86F9BFEC-85EE-46D6-BE7F-F832421BA070}"/>
              </a:ext>
            </a:extLst>
          </p:cNvPr>
          <p:cNvSpPr/>
          <p:nvPr/>
        </p:nvSpPr>
        <p:spPr>
          <a:xfrm>
            <a:off x="67737" y="5226610"/>
            <a:ext cx="3619333" cy="1200329"/>
          </a:xfrm>
          <a:prstGeom prst="rect">
            <a:avLst/>
          </a:prstGeom>
        </p:spPr>
        <p:txBody>
          <a:bodyPr wrap="square">
            <a:spAutoFit/>
          </a:bodyPr>
          <a:lstStyle/>
          <a:p>
            <a:pPr marL="285750" indent="-285750">
              <a:buFont typeface="Arial" panose="020B0604020202020204" pitchFamily="34" charset="0"/>
              <a:buChar char="•"/>
            </a:pPr>
            <a:r>
              <a:rPr lang="en-US" dirty="0"/>
              <a:t>Megan Kurlychek will </a:t>
            </a:r>
          </a:p>
          <a:p>
            <a:r>
              <a:rPr lang="en-US" dirty="0"/>
              <a:t>    chair these activities in 2020</a:t>
            </a:r>
          </a:p>
          <a:p>
            <a:pPr marL="285750" indent="-285750">
              <a:buFont typeface="Arial" panose="020B0604020202020204" pitchFamily="34" charset="0"/>
              <a:buChar char="•"/>
            </a:pPr>
            <a:r>
              <a:rPr lang="en-US" dirty="0"/>
              <a:t>A Qualtrics survey will go out in Spring 2020</a:t>
            </a:r>
          </a:p>
        </p:txBody>
      </p:sp>
    </p:spTree>
    <p:extLst>
      <p:ext uri="{BB962C8B-B14F-4D97-AF65-F5344CB8AC3E}">
        <p14:creationId xmlns:p14="http://schemas.microsoft.com/office/powerpoint/2010/main" val="83711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CJRC Mission</a:t>
            </a:r>
          </a:p>
        </p:txBody>
      </p:sp>
      <p:pic>
        <p:nvPicPr>
          <p:cNvPr id="3" name="Picture 2"/>
          <p:cNvPicPr>
            <a:picLocks noChangeAspect="1"/>
          </p:cNvPicPr>
          <p:nvPr/>
        </p:nvPicPr>
        <p:blipFill>
          <a:blip r:embed="rId2"/>
          <a:stretch>
            <a:fillRect/>
          </a:stretch>
        </p:blipFill>
        <p:spPr>
          <a:xfrm>
            <a:off x="7845536" y="1124744"/>
            <a:ext cx="1298464" cy="571324"/>
          </a:xfrm>
          <a:prstGeom prst="rect">
            <a:avLst/>
          </a:prstGeom>
        </p:spPr>
      </p:pic>
      <p:sp>
        <p:nvSpPr>
          <p:cNvPr id="4" name="Rectangle 3"/>
          <p:cNvSpPr/>
          <p:nvPr/>
        </p:nvSpPr>
        <p:spPr>
          <a:xfrm>
            <a:off x="262065" y="2276872"/>
            <a:ext cx="8619870" cy="4493538"/>
          </a:xfrm>
          <a:prstGeom prst="rect">
            <a:avLst/>
          </a:prstGeom>
        </p:spPr>
        <p:txBody>
          <a:bodyPr wrap="square">
            <a:spAutoFit/>
          </a:bodyPr>
          <a:lstStyle/>
          <a:p>
            <a:pPr marL="457200" indent="-457200">
              <a:buFont typeface="+mj-lt"/>
              <a:buAutoNum type="arabicPeriod"/>
            </a:pPr>
            <a:r>
              <a:rPr lang="en-US" sz="2800" dirty="0"/>
              <a:t>Bridge the gap between research and practice</a:t>
            </a:r>
          </a:p>
          <a:p>
            <a:pPr marL="457200" indent="-457200">
              <a:buFont typeface="+mj-lt"/>
              <a:buAutoNum type="arabicPeriod"/>
            </a:pPr>
            <a:r>
              <a:rPr lang="en-US" sz="2800" dirty="0"/>
              <a:t>Foster a rigorous research agenda and externally-funded grants portfolio </a:t>
            </a:r>
          </a:p>
          <a:p>
            <a:pPr marL="457200" indent="-457200">
              <a:buFont typeface="+mj-lt"/>
              <a:buAutoNum type="arabicPeriod"/>
            </a:pPr>
            <a:r>
              <a:rPr lang="en-US" sz="2800" dirty="0"/>
              <a:t>Engage government and community partners</a:t>
            </a:r>
          </a:p>
          <a:p>
            <a:pPr marL="457200" indent="-457200">
              <a:buFont typeface="+mj-lt"/>
              <a:buAutoNum type="arabicPeriod"/>
            </a:pPr>
            <a:r>
              <a:rPr lang="en-US" sz="2800" dirty="0"/>
              <a:t>Transfer criminological evidence to practitioner and policy communities</a:t>
            </a:r>
          </a:p>
          <a:p>
            <a:pPr marL="457200" indent="-457200">
              <a:buFont typeface="+mj-lt"/>
              <a:buAutoNum type="arabicPeriod"/>
            </a:pPr>
            <a:endParaRPr lang="en-US" sz="2800" dirty="0"/>
          </a:p>
          <a:p>
            <a:r>
              <a:rPr lang="en-US" dirty="0"/>
              <a:t>Center Funders</a:t>
            </a:r>
          </a:p>
          <a:p>
            <a:pPr marL="457200" indent="-457200">
              <a:buFont typeface="Arial" panose="020B0604020202020204" pitchFamily="34" charset="0"/>
              <a:buChar char="•"/>
            </a:pPr>
            <a:r>
              <a:rPr lang="en-US" dirty="0"/>
              <a:t>College of Liberal Arts (general budget)</a:t>
            </a:r>
          </a:p>
          <a:p>
            <a:pPr marL="457200" indent="-457200">
              <a:buFont typeface="Arial" panose="020B0604020202020204" pitchFamily="34" charset="0"/>
              <a:buChar char="•"/>
            </a:pPr>
            <a:r>
              <a:rPr lang="en-US" dirty="0"/>
              <a:t>External grant support</a:t>
            </a:r>
          </a:p>
          <a:p>
            <a:pPr marL="457200" indent="-457200">
              <a:buFont typeface="Arial" panose="020B0604020202020204" pitchFamily="34" charset="0"/>
              <a:buChar char="•"/>
            </a:pPr>
            <a:r>
              <a:rPr lang="en-US" dirty="0"/>
              <a:t>MOU with PA Sentencing Commission</a:t>
            </a:r>
          </a:p>
          <a:p>
            <a:pPr marL="457200" indent="-457200">
              <a:buFont typeface="Arial" panose="020B0604020202020204" pitchFamily="34" charset="0"/>
              <a:buChar char="•"/>
            </a:pPr>
            <a:r>
              <a:rPr lang="en-US" dirty="0"/>
              <a:t>SSRI/CCSA support</a:t>
            </a:r>
          </a:p>
        </p:txBody>
      </p:sp>
    </p:spTree>
    <p:extLst>
      <p:ext uri="{BB962C8B-B14F-4D97-AF65-F5344CB8AC3E}">
        <p14:creationId xmlns:p14="http://schemas.microsoft.com/office/powerpoint/2010/main" val="112197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CJRC Advisory Board</a:t>
            </a:r>
          </a:p>
        </p:txBody>
      </p:sp>
      <p:pic>
        <p:nvPicPr>
          <p:cNvPr id="3" name="Picture 2"/>
          <p:cNvPicPr>
            <a:picLocks noChangeAspect="1"/>
          </p:cNvPicPr>
          <p:nvPr/>
        </p:nvPicPr>
        <p:blipFill>
          <a:blip r:embed="rId2"/>
          <a:stretch>
            <a:fillRect/>
          </a:stretch>
        </p:blipFill>
        <p:spPr>
          <a:xfrm>
            <a:off x="7845439" y="1124744"/>
            <a:ext cx="1298561" cy="566977"/>
          </a:xfrm>
          <a:prstGeom prst="rect">
            <a:avLst/>
          </a:prstGeom>
        </p:spPr>
      </p:pic>
      <p:sp>
        <p:nvSpPr>
          <p:cNvPr id="4" name="TextBox 3"/>
          <p:cNvSpPr txBox="1"/>
          <p:nvPr/>
        </p:nvSpPr>
        <p:spPr>
          <a:xfrm>
            <a:off x="531639" y="2163713"/>
            <a:ext cx="4117859" cy="3693319"/>
          </a:xfrm>
          <a:prstGeom prst="rect">
            <a:avLst/>
          </a:prstGeom>
          <a:noFill/>
        </p:spPr>
        <p:txBody>
          <a:bodyPr wrap="none" rtlCol="0">
            <a:spAutoFit/>
          </a:bodyPr>
          <a:lstStyle/>
          <a:p>
            <a:r>
              <a:rPr lang="en-US" u="sng" dirty="0"/>
              <a:t>Agency Partners</a:t>
            </a:r>
          </a:p>
          <a:p>
            <a:r>
              <a:rPr lang="en-US" sz="1800" dirty="0"/>
              <a:t>Bret </a:t>
            </a:r>
            <a:r>
              <a:rPr lang="en-US" sz="1800" dirty="0" err="1"/>
              <a:t>Bucklen</a:t>
            </a:r>
            <a:r>
              <a:rPr lang="en-US" sz="1800" dirty="0"/>
              <a:t> - PA Dept Corrections</a:t>
            </a:r>
          </a:p>
          <a:p>
            <a:r>
              <a:rPr lang="en-US" sz="1800" dirty="0"/>
              <a:t>Maj. Pat Brinkley - PA State Police</a:t>
            </a:r>
          </a:p>
          <a:p>
            <a:r>
              <a:rPr lang="en-US" sz="1800" dirty="0"/>
              <a:t>Mark Bergstrom- PA </a:t>
            </a:r>
            <a:r>
              <a:rPr lang="en-US" sz="1800" dirty="0" err="1"/>
              <a:t>Comm</a:t>
            </a:r>
            <a:r>
              <a:rPr lang="en-US" sz="1800" dirty="0"/>
              <a:t> Sentencing</a:t>
            </a:r>
          </a:p>
          <a:p>
            <a:endParaRPr lang="en-US" dirty="0"/>
          </a:p>
          <a:p>
            <a:r>
              <a:rPr lang="en-US" u="sng" dirty="0"/>
              <a:t>PSU Representatives</a:t>
            </a:r>
          </a:p>
          <a:p>
            <a:r>
              <a:rPr lang="en-US" sz="1800" dirty="0"/>
              <a:t>Eric </a:t>
            </a:r>
            <a:r>
              <a:rPr lang="en-US" sz="1800" dirty="0" err="1"/>
              <a:t>Baumer</a:t>
            </a:r>
            <a:r>
              <a:rPr lang="en-US" sz="1800" dirty="0"/>
              <a:t> – </a:t>
            </a:r>
            <a:r>
              <a:rPr lang="en-US" sz="1800" dirty="0" err="1"/>
              <a:t>Soc</a:t>
            </a:r>
            <a:r>
              <a:rPr lang="en-US" sz="1800" dirty="0"/>
              <a:t>/</a:t>
            </a:r>
            <a:r>
              <a:rPr lang="en-US" sz="1800" dirty="0" err="1"/>
              <a:t>Crim</a:t>
            </a:r>
            <a:r>
              <a:rPr lang="en-US" sz="1800" dirty="0"/>
              <a:t> Head</a:t>
            </a:r>
          </a:p>
          <a:p>
            <a:r>
              <a:rPr lang="en-US" sz="1800" dirty="0"/>
              <a:t>Susan McHale – SSRI Director</a:t>
            </a:r>
          </a:p>
          <a:p>
            <a:r>
              <a:rPr lang="en-US" sz="1800" dirty="0"/>
              <a:t>Scott Bennett – CLA </a:t>
            </a:r>
            <a:r>
              <a:rPr lang="en-US" sz="1800" dirty="0" err="1"/>
              <a:t>Assoc</a:t>
            </a:r>
            <a:r>
              <a:rPr lang="en-US" sz="1800" dirty="0"/>
              <a:t> Dean Res</a:t>
            </a:r>
          </a:p>
          <a:p>
            <a:endParaRPr lang="en-US" sz="1800" dirty="0"/>
          </a:p>
          <a:p>
            <a:r>
              <a:rPr lang="en-US" u="sng" dirty="0"/>
              <a:t>Student Representatives</a:t>
            </a:r>
          </a:p>
          <a:p>
            <a:r>
              <a:rPr lang="en-US" sz="1800" dirty="0"/>
              <a:t>Kim Davidson – Graduate Rep</a:t>
            </a:r>
          </a:p>
          <a:p>
            <a:r>
              <a:rPr lang="en-US" sz="1800" dirty="0"/>
              <a:t>Justice </a:t>
            </a:r>
            <a:r>
              <a:rPr lang="en-US" sz="1800" dirty="0" err="1"/>
              <a:t>Assoc</a:t>
            </a:r>
            <a:r>
              <a:rPr lang="en-US" sz="1800" dirty="0"/>
              <a:t> President</a:t>
            </a:r>
          </a:p>
        </p:txBody>
      </p:sp>
      <p:sp>
        <p:nvSpPr>
          <p:cNvPr id="5" name="TextBox 4"/>
          <p:cNvSpPr txBox="1"/>
          <p:nvPr/>
        </p:nvSpPr>
        <p:spPr>
          <a:xfrm>
            <a:off x="4804818" y="2171179"/>
            <a:ext cx="4339182" cy="3970318"/>
          </a:xfrm>
          <a:prstGeom prst="rect">
            <a:avLst/>
          </a:prstGeom>
          <a:noFill/>
        </p:spPr>
        <p:txBody>
          <a:bodyPr wrap="square" rtlCol="0">
            <a:spAutoFit/>
          </a:bodyPr>
          <a:lstStyle/>
          <a:p>
            <a:r>
              <a:rPr lang="en-US" u="sng" dirty="0"/>
              <a:t>Alumni Representatives</a:t>
            </a:r>
          </a:p>
          <a:p>
            <a:r>
              <a:rPr lang="en-US" sz="1800" dirty="0"/>
              <a:t>John Kramer – Emeritus </a:t>
            </a:r>
            <a:r>
              <a:rPr lang="en-US" sz="1800" dirty="0" err="1"/>
              <a:t>Fac</a:t>
            </a:r>
            <a:endParaRPr lang="en-US" sz="1800" dirty="0"/>
          </a:p>
          <a:p>
            <a:r>
              <a:rPr lang="en-US" sz="1800" dirty="0"/>
              <a:t>Michael Wagner</a:t>
            </a:r>
          </a:p>
          <a:p>
            <a:r>
              <a:rPr lang="en-US" sz="1800" dirty="0"/>
              <a:t>Ricardo Nunez</a:t>
            </a:r>
          </a:p>
          <a:p>
            <a:endParaRPr lang="en-US" sz="1800" dirty="0"/>
          </a:p>
          <a:p>
            <a:r>
              <a:rPr lang="en-US" u="sng" dirty="0"/>
              <a:t>External Academics</a:t>
            </a:r>
          </a:p>
          <a:p>
            <a:r>
              <a:rPr lang="en-US" sz="1800" dirty="0"/>
              <a:t>Candace </a:t>
            </a:r>
            <a:r>
              <a:rPr lang="en-US" sz="1800" dirty="0" err="1"/>
              <a:t>Kruttschnitt</a:t>
            </a:r>
            <a:r>
              <a:rPr lang="en-US" sz="1800" dirty="0"/>
              <a:t> (</a:t>
            </a:r>
            <a:r>
              <a:rPr lang="en-US" sz="1800" dirty="0" err="1"/>
              <a:t>UTor</a:t>
            </a:r>
            <a:r>
              <a:rPr lang="en-US" sz="1800" dirty="0"/>
              <a:t>)</a:t>
            </a:r>
          </a:p>
          <a:p>
            <a:r>
              <a:rPr lang="en-US" sz="1800" dirty="0"/>
              <a:t>Dana </a:t>
            </a:r>
            <a:r>
              <a:rPr lang="en-US" sz="1800" dirty="0" err="1"/>
              <a:t>Haynie</a:t>
            </a:r>
            <a:r>
              <a:rPr lang="en-US" sz="1800" dirty="0"/>
              <a:t> (OSU)</a:t>
            </a:r>
          </a:p>
          <a:p>
            <a:endParaRPr lang="en-US" sz="1800" dirty="0"/>
          </a:p>
          <a:p>
            <a:r>
              <a:rPr lang="en-US" u="sng" dirty="0"/>
              <a:t>CJRC Representatives</a:t>
            </a:r>
          </a:p>
          <a:p>
            <a:r>
              <a:rPr lang="en-US" sz="1800" dirty="0"/>
              <a:t>Derek Kreager – Director</a:t>
            </a:r>
          </a:p>
          <a:p>
            <a:r>
              <a:rPr lang="en-US" dirty="0"/>
              <a:t>Megan Kurlychek – </a:t>
            </a:r>
            <a:r>
              <a:rPr lang="en-US" dirty="0" err="1"/>
              <a:t>Assoc</a:t>
            </a:r>
            <a:r>
              <a:rPr lang="en-US" dirty="0"/>
              <a:t> Director</a:t>
            </a:r>
            <a:endParaRPr lang="en-US" sz="1800" dirty="0"/>
          </a:p>
          <a:p>
            <a:r>
              <a:rPr lang="en-US" sz="1800" dirty="0"/>
              <a:t>Gary Zajac – Managing Director</a:t>
            </a:r>
          </a:p>
          <a:p>
            <a:r>
              <a:rPr lang="en-US" sz="1800" dirty="0"/>
              <a:t>Glenn Sterner – Campus Rep</a:t>
            </a:r>
          </a:p>
        </p:txBody>
      </p:sp>
    </p:spTree>
    <p:extLst>
      <p:ext uri="{BB962C8B-B14F-4D97-AF65-F5344CB8AC3E}">
        <p14:creationId xmlns:p14="http://schemas.microsoft.com/office/powerpoint/2010/main" val="198452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Chart</a:t>
            </a:r>
          </a:p>
        </p:txBody>
      </p:sp>
      <p:pic>
        <p:nvPicPr>
          <p:cNvPr id="3" name="Picture 2"/>
          <p:cNvPicPr>
            <a:picLocks noChangeAspect="1"/>
          </p:cNvPicPr>
          <p:nvPr/>
        </p:nvPicPr>
        <p:blipFill>
          <a:blip r:embed="rId2"/>
          <a:stretch>
            <a:fillRect/>
          </a:stretch>
        </p:blipFill>
        <p:spPr>
          <a:xfrm>
            <a:off x="7845439" y="1124744"/>
            <a:ext cx="1298561" cy="566977"/>
          </a:xfrm>
          <a:prstGeom prst="rect">
            <a:avLst/>
          </a:prstGeom>
        </p:spPr>
      </p:pic>
      <p:pic>
        <p:nvPicPr>
          <p:cNvPr id="16" name="Picture 15" descr="Close to ground shadow">
            <a:extLst>
              <a:ext uri="{FF2B5EF4-FFF2-40B4-BE49-F238E27FC236}">
                <a16:creationId xmlns:a16="http://schemas.microsoft.com/office/drawing/2014/main" id="{9BBE94EF-8B3B-45E9-9D26-FEB623335080}"/>
              </a:ext>
            </a:extLst>
          </p:cNvPr>
          <p:cNvPicPr>
            <a:picLocks noChangeAspect="1"/>
          </p:cNvPicPr>
          <p:nvPr/>
        </p:nvPicPr>
        <p:blipFill>
          <a:blip r:embed="rId3"/>
          <a:stretch>
            <a:fillRect/>
          </a:stretch>
        </p:blipFill>
        <p:spPr>
          <a:xfrm>
            <a:off x="5289088" y="5569917"/>
            <a:ext cx="2486025" cy="714374"/>
          </a:xfrm>
          <a:prstGeom prst="rect">
            <a:avLst/>
          </a:prstGeom>
        </p:spPr>
      </p:pic>
      <p:sp>
        <p:nvSpPr>
          <p:cNvPr id="19" name="Rectangle 18">
            <a:extLst>
              <a:ext uri="{FF2B5EF4-FFF2-40B4-BE49-F238E27FC236}">
                <a16:creationId xmlns:a16="http://schemas.microsoft.com/office/drawing/2014/main" id="{C3E63230-C2EC-4A16-A58B-B268CABFB1E9}"/>
              </a:ext>
            </a:extLst>
          </p:cNvPr>
          <p:cNvSpPr/>
          <p:nvPr/>
        </p:nvSpPr>
        <p:spPr>
          <a:xfrm>
            <a:off x="2109298" y="5119756"/>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Sam Nur</a:t>
            </a:r>
          </a:p>
        </p:txBody>
      </p:sp>
      <p:grpSp>
        <p:nvGrpSpPr>
          <p:cNvPr id="20" name="Group 19">
            <a:extLst>
              <a:ext uri="{FF2B5EF4-FFF2-40B4-BE49-F238E27FC236}">
                <a16:creationId xmlns:a16="http://schemas.microsoft.com/office/drawing/2014/main" id="{D8AFBAAC-D03B-42CA-8513-FF53CDEC4596}"/>
              </a:ext>
              <a:ext uri="{C183D7F6-B498-43B3-948B-1728B52AA6E4}">
                <adec:decorative xmlns:adec="http://schemas.microsoft.com/office/drawing/2017/decorative" val="1"/>
              </a:ext>
            </a:extLst>
          </p:cNvPr>
          <p:cNvGrpSpPr/>
          <p:nvPr/>
        </p:nvGrpSpPr>
        <p:grpSpPr>
          <a:xfrm>
            <a:off x="5998236" y="5119756"/>
            <a:ext cx="1040050" cy="373104"/>
            <a:chOff x="7996029" y="4650849"/>
            <a:chExt cx="1386733" cy="497472"/>
          </a:xfrm>
        </p:grpSpPr>
        <p:sp>
          <p:nvSpPr>
            <p:cNvPr id="21" name="Rectangle 20">
              <a:extLst>
                <a:ext uri="{FF2B5EF4-FFF2-40B4-BE49-F238E27FC236}">
                  <a16:creationId xmlns:a16="http://schemas.microsoft.com/office/drawing/2014/main" id="{D2F770E2-D62B-47F1-B5DD-B9A899603A5F}"/>
                </a:ext>
              </a:extLst>
            </p:cNvPr>
            <p:cNvSpPr/>
            <p:nvPr/>
          </p:nvSpPr>
          <p:spPr>
            <a:xfrm>
              <a:off x="7996029" y="4650849"/>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Miranda Galvin</a:t>
              </a:r>
            </a:p>
          </p:txBody>
        </p:sp>
        <p:sp>
          <p:nvSpPr>
            <p:cNvPr id="22" name="Rectangle 21">
              <a:extLst>
                <a:ext uri="{FF2B5EF4-FFF2-40B4-BE49-F238E27FC236}">
                  <a16:creationId xmlns:a16="http://schemas.microsoft.com/office/drawing/2014/main" id="{D1D35A6F-571C-4B59-9BD9-00E0AC8C11D9}"/>
                </a:ext>
              </a:extLst>
            </p:cNvPr>
            <p:cNvSpPr/>
            <p:nvPr/>
          </p:nvSpPr>
          <p:spPr>
            <a:xfrm>
              <a:off x="8014762" y="5040321"/>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Post-Doctoral</a:t>
              </a: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 Scholar</a:t>
              </a:r>
            </a:p>
          </p:txBody>
        </p:sp>
      </p:grpSp>
      <p:sp>
        <p:nvSpPr>
          <p:cNvPr id="23" name="Rectangle 22">
            <a:extLst>
              <a:ext uri="{FF2B5EF4-FFF2-40B4-BE49-F238E27FC236}">
                <a16:creationId xmlns:a16="http://schemas.microsoft.com/office/drawing/2014/main" id="{0B4F5F7F-35A0-4218-93BD-B9495E9B949A}"/>
              </a:ext>
            </a:extLst>
          </p:cNvPr>
          <p:cNvSpPr/>
          <p:nvPr/>
        </p:nvSpPr>
        <p:spPr>
          <a:xfrm>
            <a:off x="3409309" y="5119756"/>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Julia </a:t>
            </a:r>
            <a:r>
              <a:rPr kumimoji="0" lang="en-US" sz="900" b="0" i="0" u="none" strike="noStrike" kern="0" cap="none" spc="0" normalizeH="0" baseline="0" noProof="0" dirty="0" err="1">
                <a:ln>
                  <a:noFill/>
                </a:ln>
                <a:solidFill>
                  <a:prstClr val="white"/>
                </a:solidFill>
                <a:effectLst/>
                <a:uLnTx/>
                <a:uFillTx/>
                <a:latin typeface="Calibri" panose="020F0502020204030204"/>
                <a:ea typeface="+mn-ea"/>
                <a:cs typeface="+mn-cs"/>
              </a:rPr>
              <a:t>Dillavou</a:t>
            </a:r>
            <a:endPar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FB314097-F3E1-4CC6-B5FC-F058C8731EEF}"/>
              </a:ext>
              <a:ext uri="{C183D7F6-B498-43B3-948B-1728B52AA6E4}">
                <adec:decorative xmlns:adec="http://schemas.microsoft.com/office/drawing/2017/decorative" val="1"/>
              </a:ext>
            </a:extLst>
          </p:cNvPr>
          <p:cNvGrpSpPr/>
          <p:nvPr/>
        </p:nvGrpSpPr>
        <p:grpSpPr>
          <a:xfrm>
            <a:off x="5998236" y="5569271"/>
            <a:ext cx="1040050" cy="372590"/>
            <a:chOff x="7996029" y="5250203"/>
            <a:chExt cx="1386733" cy="496786"/>
          </a:xfrm>
        </p:grpSpPr>
        <p:sp>
          <p:nvSpPr>
            <p:cNvPr id="25" name="Rectangle 24">
              <a:extLst>
                <a:ext uri="{FF2B5EF4-FFF2-40B4-BE49-F238E27FC236}">
                  <a16:creationId xmlns:a16="http://schemas.microsoft.com/office/drawing/2014/main" id="{28AFDC4C-7EED-4F52-80A0-7939E049A066}"/>
                </a:ext>
              </a:extLst>
            </p:cNvPr>
            <p:cNvSpPr/>
            <p:nvPr/>
          </p:nvSpPr>
          <p:spPr>
            <a:xfrm>
              <a:off x="7996029" y="5250203"/>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Kim Davidson</a:t>
              </a:r>
            </a:p>
          </p:txBody>
        </p:sp>
        <p:sp>
          <p:nvSpPr>
            <p:cNvPr id="26" name="Rectangle 25">
              <a:extLst>
                <a:ext uri="{FF2B5EF4-FFF2-40B4-BE49-F238E27FC236}">
                  <a16:creationId xmlns:a16="http://schemas.microsoft.com/office/drawing/2014/main" id="{2E787B83-2FB0-47DC-870E-BDB4BF5A994F}"/>
                </a:ext>
              </a:extLst>
            </p:cNvPr>
            <p:cNvSpPr/>
            <p:nvPr/>
          </p:nvSpPr>
          <p:spPr>
            <a:xfrm>
              <a:off x="8014762" y="5638989"/>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Graduate Assistant</a:t>
              </a:r>
            </a:p>
          </p:txBody>
        </p:sp>
      </p:grpSp>
      <p:sp>
        <p:nvSpPr>
          <p:cNvPr id="27" name="Rectangle 26">
            <a:extLst>
              <a:ext uri="{FF2B5EF4-FFF2-40B4-BE49-F238E27FC236}">
                <a16:creationId xmlns:a16="http://schemas.microsoft.com/office/drawing/2014/main" id="{C1B1A670-DE08-42C2-8C00-6DFDE15F44F1}"/>
              </a:ext>
            </a:extLst>
          </p:cNvPr>
          <p:cNvSpPr/>
          <p:nvPr/>
        </p:nvSpPr>
        <p:spPr>
          <a:xfrm>
            <a:off x="827584" y="3933056"/>
            <a:ext cx="1026000" cy="382088"/>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Center </a:t>
            </a:r>
          </a:p>
          <a:p>
            <a:pPr lvl="0" algn="ctr" defTabSz="300038">
              <a:lnSpc>
                <a:spcPct val="90000"/>
              </a:lnSpc>
              <a:spcBef>
                <a:spcPct val="0"/>
              </a:spcBef>
              <a:spcAft>
                <a:spcPct val="35000"/>
              </a:spcAft>
              <a:defRPr/>
            </a:pPr>
            <a:r>
              <a:rPr lang="en-US" sz="900" kern="0" dirty="0">
                <a:solidFill>
                  <a:prstClr val="black"/>
                </a:solidFill>
                <a:latin typeface="Calibri" panose="020F0502020204030204"/>
              </a:rPr>
              <a:t>Post-Doctoral Scholar</a:t>
            </a: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D18D541-799A-47D4-BAC4-DF09865A88D0}"/>
              </a:ext>
            </a:extLst>
          </p:cNvPr>
          <p:cNvSpPr/>
          <p:nvPr/>
        </p:nvSpPr>
        <p:spPr>
          <a:xfrm>
            <a:off x="809286" y="4670240"/>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Jonathan Dirlam</a:t>
            </a:r>
          </a:p>
        </p:txBody>
      </p:sp>
      <p:sp>
        <p:nvSpPr>
          <p:cNvPr id="29" name="Rectangle 28">
            <a:extLst>
              <a:ext uri="{FF2B5EF4-FFF2-40B4-BE49-F238E27FC236}">
                <a16:creationId xmlns:a16="http://schemas.microsoft.com/office/drawing/2014/main" id="{671DF622-2056-4634-B05E-B9A1620FD00D}"/>
              </a:ext>
            </a:extLst>
          </p:cNvPr>
          <p:cNvSpPr/>
          <p:nvPr/>
        </p:nvSpPr>
        <p:spPr>
          <a:xfrm>
            <a:off x="2109298" y="3949210"/>
            <a:ext cx="1026000" cy="382088"/>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Center Researchers</a:t>
            </a:r>
          </a:p>
        </p:txBody>
      </p:sp>
      <p:sp>
        <p:nvSpPr>
          <p:cNvPr id="30" name="Rectangle 29">
            <a:extLst>
              <a:ext uri="{FF2B5EF4-FFF2-40B4-BE49-F238E27FC236}">
                <a16:creationId xmlns:a16="http://schemas.microsoft.com/office/drawing/2014/main" id="{74212D23-2C3B-460C-9884-AEC59E5FC80F}"/>
              </a:ext>
            </a:extLst>
          </p:cNvPr>
          <p:cNvSpPr/>
          <p:nvPr/>
        </p:nvSpPr>
        <p:spPr>
          <a:xfrm>
            <a:off x="2109298" y="4670240"/>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Elaine Arsenault</a:t>
            </a:r>
          </a:p>
        </p:txBody>
      </p:sp>
      <p:sp>
        <p:nvSpPr>
          <p:cNvPr id="31" name="Rectangle 30">
            <a:extLst>
              <a:ext uri="{FF2B5EF4-FFF2-40B4-BE49-F238E27FC236}">
                <a16:creationId xmlns:a16="http://schemas.microsoft.com/office/drawing/2014/main" id="{30311252-2F5D-4134-B933-B781C91CFECA}"/>
              </a:ext>
            </a:extLst>
          </p:cNvPr>
          <p:cNvSpPr/>
          <p:nvPr/>
        </p:nvSpPr>
        <p:spPr>
          <a:xfrm>
            <a:off x="3409309" y="3949210"/>
            <a:ext cx="1026000" cy="382088"/>
          </a:xfrm>
          <a:prstGeom prst="rect">
            <a:avLst/>
          </a:prstGeom>
          <a:solidFill>
            <a:sysClr val="window" lastClr="FFFFFF"/>
          </a:soli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Center Graduate</a:t>
            </a:r>
          </a:p>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Assistants</a:t>
            </a:r>
          </a:p>
        </p:txBody>
      </p:sp>
      <p:sp>
        <p:nvSpPr>
          <p:cNvPr id="32" name="Rectangle 31">
            <a:extLst>
              <a:ext uri="{FF2B5EF4-FFF2-40B4-BE49-F238E27FC236}">
                <a16:creationId xmlns:a16="http://schemas.microsoft.com/office/drawing/2014/main" id="{4F775C00-4548-4ADE-9458-94297059492C}"/>
              </a:ext>
            </a:extLst>
          </p:cNvPr>
          <p:cNvSpPr/>
          <p:nvPr/>
        </p:nvSpPr>
        <p:spPr>
          <a:xfrm>
            <a:off x="3409309" y="4670240"/>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Ted Greenfelder</a:t>
            </a:r>
          </a:p>
        </p:txBody>
      </p:sp>
      <p:sp>
        <p:nvSpPr>
          <p:cNvPr id="33" name="Rectangle 32">
            <a:extLst>
              <a:ext uri="{FF2B5EF4-FFF2-40B4-BE49-F238E27FC236}">
                <a16:creationId xmlns:a16="http://schemas.microsoft.com/office/drawing/2014/main" id="{E05BABCD-2079-47FF-9A74-1080CFD0CC9D}"/>
              </a:ext>
            </a:extLst>
          </p:cNvPr>
          <p:cNvSpPr/>
          <p:nvPr/>
        </p:nvSpPr>
        <p:spPr>
          <a:xfrm>
            <a:off x="4709321" y="3949210"/>
            <a:ext cx="1026000" cy="382088"/>
          </a:xfrm>
          <a:prstGeom prst="rect">
            <a:avLst/>
          </a:prstGeom>
          <a:solidFill>
            <a:sysClr val="window" lastClr="FFFFFF"/>
          </a:soli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PA Department of Corrections</a:t>
            </a:r>
          </a:p>
        </p:txBody>
      </p:sp>
      <p:grpSp>
        <p:nvGrpSpPr>
          <p:cNvPr id="34" name="Group 33">
            <a:extLst>
              <a:ext uri="{FF2B5EF4-FFF2-40B4-BE49-F238E27FC236}">
                <a16:creationId xmlns:a16="http://schemas.microsoft.com/office/drawing/2014/main" id="{1B41DB9C-4252-4E77-BFA2-872D6333CF4E}"/>
              </a:ext>
              <a:ext uri="{C183D7F6-B498-43B3-948B-1728B52AA6E4}">
                <adec:decorative xmlns:adec="http://schemas.microsoft.com/office/drawing/2017/decorative" val="1"/>
              </a:ext>
            </a:extLst>
          </p:cNvPr>
          <p:cNvGrpSpPr/>
          <p:nvPr/>
        </p:nvGrpSpPr>
        <p:grpSpPr>
          <a:xfrm>
            <a:off x="4699112" y="4670240"/>
            <a:ext cx="1036208" cy="360644"/>
            <a:chOff x="6263865" y="4051495"/>
            <a:chExt cx="1381611" cy="480858"/>
          </a:xfrm>
        </p:grpSpPr>
        <p:sp>
          <p:nvSpPr>
            <p:cNvPr id="35" name="Rectangle 34">
              <a:extLst>
                <a:ext uri="{FF2B5EF4-FFF2-40B4-BE49-F238E27FC236}">
                  <a16:creationId xmlns:a16="http://schemas.microsoft.com/office/drawing/2014/main" id="{B35C36EF-7F4E-4010-A499-34CE5998A477}"/>
                </a:ext>
              </a:extLst>
            </p:cNvPr>
            <p:cNvSpPr/>
            <p:nvPr/>
          </p:nvSpPr>
          <p:spPr>
            <a:xfrm>
              <a:off x="6277476" y="4051495"/>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TBA</a:t>
              </a:r>
            </a:p>
          </p:txBody>
        </p:sp>
        <p:sp>
          <p:nvSpPr>
            <p:cNvPr id="36" name="Rectangle 35">
              <a:extLst>
                <a:ext uri="{FF2B5EF4-FFF2-40B4-BE49-F238E27FC236}">
                  <a16:creationId xmlns:a16="http://schemas.microsoft.com/office/drawing/2014/main" id="{CA840663-C261-4981-86CF-8B0D49201142}"/>
                </a:ext>
              </a:extLst>
            </p:cNvPr>
            <p:cNvSpPr/>
            <p:nvPr/>
          </p:nvSpPr>
          <p:spPr>
            <a:xfrm>
              <a:off x="6263865" y="4424353"/>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Post-Doctoral Scholar</a:t>
              </a:r>
            </a:p>
          </p:txBody>
        </p:sp>
      </p:grpSp>
      <p:sp>
        <p:nvSpPr>
          <p:cNvPr id="37" name="Rectangle 36">
            <a:extLst>
              <a:ext uri="{FF2B5EF4-FFF2-40B4-BE49-F238E27FC236}">
                <a16:creationId xmlns:a16="http://schemas.microsoft.com/office/drawing/2014/main" id="{D1C2ABAE-8A2C-4618-8588-B58C7003FB5F}"/>
              </a:ext>
            </a:extLst>
          </p:cNvPr>
          <p:cNvSpPr/>
          <p:nvPr/>
        </p:nvSpPr>
        <p:spPr>
          <a:xfrm>
            <a:off x="6009333" y="3949210"/>
            <a:ext cx="1026000" cy="382088"/>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sysClr val="windowText" lastClr="000000">
                <a:lumMod val="50000"/>
                <a:lumOff val="50000"/>
              </a:sys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PA Commission on Sentencing</a:t>
            </a:r>
          </a:p>
        </p:txBody>
      </p:sp>
      <p:grpSp>
        <p:nvGrpSpPr>
          <p:cNvPr id="38" name="Group 37">
            <a:extLst>
              <a:ext uri="{FF2B5EF4-FFF2-40B4-BE49-F238E27FC236}">
                <a16:creationId xmlns:a16="http://schemas.microsoft.com/office/drawing/2014/main" id="{005ABA14-6A2B-4B64-BC8A-B4925B51DACB}"/>
              </a:ext>
              <a:ext uri="{C183D7F6-B498-43B3-948B-1728B52AA6E4}">
                <adec:decorative xmlns:adec="http://schemas.microsoft.com/office/drawing/2017/decorative" val="1"/>
              </a:ext>
            </a:extLst>
          </p:cNvPr>
          <p:cNvGrpSpPr/>
          <p:nvPr/>
        </p:nvGrpSpPr>
        <p:grpSpPr>
          <a:xfrm>
            <a:off x="5998236" y="4670240"/>
            <a:ext cx="1040050" cy="373619"/>
            <a:chOff x="7996029" y="4051495"/>
            <a:chExt cx="1386733" cy="498158"/>
          </a:xfrm>
        </p:grpSpPr>
        <p:sp>
          <p:nvSpPr>
            <p:cNvPr id="39" name="Rectangle 38">
              <a:extLst>
                <a:ext uri="{FF2B5EF4-FFF2-40B4-BE49-F238E27FC236}">
                  <a16:creationId xmlns:a16="http://schemas.microsoft.com/office/drawing/2014/main" id="{5FCA4522-362D-45F5-AE68-9615CACF5B24}"/>
                </a:ext>
              </a:extLst>
            </p:cNvPr>
            <p:cNvSpPr/>
            <p:nvPr/>
          </p:nvSpPr>
          <p:spPr>
            <a:xfrm>
              <a:off x="7996029" y="4051495"/>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Lindsay Bostwick</a:t>
              </a:r>
            </a:p>
          </p:txBody>
        </p:sp>
        <p:sp>
          <p:nvSpPr>
            <p:cNvPr id="40" name="Rectangle 39">
              <a:extLst>
                <a:ext uri="{FF2B5EF4-FFF2-40B4-BE49-F238E27FC236}">
                  <a16:creationId xmlns:a16="http://schemas.microsoft.com/office/drawing/2014/main" id="{100C4F78-5172-4945-ADFF-68FA1EE30555}"/>
                </a:ext>
              </a:extLst>
            </p:cNvPr>
            <p:cNvSpPr/>
            <p:nvPr/>
          </p:nvSpPr>
          <p:spPr>
            <a:xfrm>
              <a:off x="8014762" y="4441653"/>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Post-Doctoral Scholar</a:t>
              </a:r>
            </a:p>
          </p:txBody>
        </p:sp>
      </p:grpSp>
      <p:sp>
        <p:nvSpPr>
          <p:cNvPr id="41" name="Rectangle 40">
            <a:extLst>
              <a:ext uri="{FF2B5EF4-FFF2-40B4-BE49-F238E27FC236}">
                <a16:creationId xmlns:a16="http://schemas.microsoft.com/office/drawing/2014/main" id="{9D8C2FC1-19FB-43E0-B97B-D5932BB5921A}"/>
              </a:ext>
            </a:extLst>
          </p:cNvPr>
          <p:cNvSpPr/>
          <p:nvPr/>
        </p:nvSpPr>
        <p:spPr>
          <a:xfrm>
            <a:off x="7309345" y="3949210"/>
            <a:ext cx="1026000" cy="382088"/>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sysClr val="windowText" lastClr="000000">
                <a:lumMod val="50000"/>
                <a:lumOff val="50000"/>
              </a:sys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Administrative</a:t>
            </a:r>
          </a:p>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Services</a:t>
            </a:r>
          </a:p>
        </p:txBody>
      </p:sp>
      <p:grpSp>
        <p:nvGrpSpPr>
          <p:cNvPr id="42" name="Group 41">
            <a:extLst>
              <a:ext uri="{FF2B5EF4-FFF2-40B4-BE49-F238E27FC236}">
                <a16:creationId xmlns:a16="http://schemas.microsoft.com/office/drawing/2014/main" id="{D58A0316-FB90-411F-B77F-459656FC4B24}"/>
              </a:ext>
              <a:ext uri="{C183D7F6-B498-43B3-948B-1728B52AA6E4}">
                <adec:decorative xmlns:adec="http://schemas.microsoft.com/office/drawing/2017/decorative" val="1"/>
              </a:ext>
            </a:extLst>
          </p:cNvPr>
          <p:cNvGrpSpPr/>
          <p:nvPr/>
        </p:nvGrpSpPr>
        <p:grpSpPr>
          <a:xfrm>
            <a:off x="7309344" y="4667342"/>
            <a:ext cx="1113179" cy="362269"/>
            <a:chOff x="9744174" y="4047630"/>
            <a:chExt cx="1368000" cy="483025"/>
          </a:xfrm>
        </p:grpSpPr>
        <p:sp>
          <p:nvSpPr>
            <p:cNvPr id="43" name="Rectangle 42">
              <a:extLst>
                <a:ext uri="{FF2B5EF4-FFF2-40B4-BE49-F238E27FC236}">
                  <a16:creationId xmlns:a16="http://schemas.microsoft.com/office/drawing/2014/main" id="{90F91928-2FE2-4D20-8E47-5990C17F11DD}"/>
                </a:ext>
              </a:extLst>
            </p:cNvPr>
            <p:cNvSpPr/>
            <p:nvPr/>
          </p:nvSpPr>
          <p:spPr>
            <a:xfrm>
              <a:off x="9744174" y="4047630"/>
              <a:ext cx="1368000" cy="483025"/>
            </a:xfrm>
            <a:prstGeom prst="rect">
              <a:avLst/>
            </a:prstGeom>
            <a:solidFill>
              <a:srgbClr val="46B298">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0"/>
                </a:lnSpc>
                <a:spcBef>
                  <a:spcPct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Sharon Laskowsky</a:t>
              </a:r>
            </a:p>
          </p:txBody>
        </p:sp>
        <p:sp>
          <p:nvSpPr>
            <p:cNvPr id="44" name="Rectangle 43">
              <a:extLst>
                <a:ext uri="{FF2B5EF4-FFF2-40B4-BE49-F238E27FC236}">
                  <a16:creationId xmlns:a16="http://schemas.microsoft.com/office/drawing/2014/main" id="{64EF15C8-5238-4D49-9036-2D33BC8A3D09}"/>
                </a:ext>
              </a:extLst>
            </p:cNvPr>
            <p:cNvSpPr/>
            <p:nvPr/>
          </p:nvSpPr>
          <p:spPr>
            <a:xfrm>
              <a:off x="9763732" y="4300630"/>
              <a:ext cx="1348442" cy="230025"/>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Administrative Assistant (UP)</a:t>
              </a:r>
            </a:p>
          </p:txBody>
        </p:sp>
      </p:grpSp>
      <p:grpSp>
        <p:nvGrpSpPr>
          <p:cNvPr id="45" name="Group 44">
            <a:extLst>
              <a:ext uri="{FF2B5EF4-FFF2-40B4-BE49-F238E27FC236}">
                <a16:creationId xmlns:a16="http://schemas.microsoft.com/office/drawing/2014/main" id="{C0500985-F96B-4900-90B7-42209789C25E}"/>
              </a:ext>
              <a:ext uri="{C183D7F6-B498-43B3-948B-1728B52AA6E4}">
                <adec:decorative xmlns:adec="http://schemas.microsoft.com/office/drawing/2017/decorative" val="1"/>
              </a:ext>
            </a:extLst>
          </p:cNvPr>
          <p:cNvGrpSpPr/>
          <p:nvPr/>
        </p:nvGrpSpPr>
        <p:grpSpPr>
          <a:xfrm>
            <a:off x="4059000" y="3056718"/>
            <a:ext cx="1026000" cy="389159"/>
            <a:chOff x="4417478" y="1996047"/>
            <a:chExt cx="1368000" cy="518878"/>
          </a:xfrm>
        </p:grpSpPr>
        <p:sp>
          <p:nvSpPr>
            <p:cNvPr id="46" name="Rectangle 45">
              <a:extLst>
                <a:ext uri="{FF2B5EF4-FFF2-40B4-BE49-F238E27FC236}">
                  <a16:creationId xmlns:a16="http://schemas.microsoft.com/office/drawing/2014/main" id="{51C8161C-CF5A-483B-9413-BCB59355662A}"/>
                </a:ext>
              </a:extLst>
            </p:cNvPr>
            <p:cNvSpPr/>
            <p:nvPr/>
          </p:nvSpPr>
          <p:spPr>
            <a:xfrm>
              <a:off x="4417478" y="1996047"/>
              <a:ext cx="1368000" cy="509451"/>
            </a:xfrm>
            <a:prstGeom prst="rect">
              <a:avLst/>
            </a:prstGeom>
            <a:solidFill>
              <a:sysClr val="window" lastClr="FFFFFF"/>
            </a:solidFill>
            <a:ln w="12700"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4286" tIns="4286" rIns="4286"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Gary Zajac</a:t>
              </a:r>
            </a:p>
          </p:txBody>
        </p:sp>
        <p:sp>
          <p:nvSpPr>
            <p:cNvPr id="47" name="Rectangle 46">
              <a:extLst>
                <a:ext uri="{FF2B5EF4-FFF2-40B4-BE49-F238E27FC236}">
                  <a16:creationId xmlns:a16="http://schemas.microsoft.com/office/drawing/2014/main" id="{229C6DEB-E886-4965-AEA5-743753962979}"/>
                </a:ext>
              </a:extLst>
            </p:cNvPr>
            <p:cNvSpPr/>
            <p:nvPr/>
          </p:nvSpPr>
          <p:spPr>
            <a:xfrm>
              <a:off x="4417478" y="2406925"/>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Managing Director</a:t>
              </a:r>
            </a:p>
          </p:txBody>
        </p:sp>
      </p:grpSp>
      <p:cxnSp>
        <p:nvCxnSpPr>
          <p:cNvPr id="48" name="Straight Connector 47" descr="decorative element">
            <a:extLst>
              <a:ext uri="{FF2B5EF4-FFF2-40B4-BE49-F238E27FC236}">
                <a16:creationId xmlns:a16="http://schemas.microsoft.com/office/drawing/2014/main" id="{AE64695D-F9A6-4679-8EF6-B0DA2FB1986E}"/>
              </a:ext>
            </a:extLst>
          </p:cNvPr>
          <p:cNvCxnSpPr>
            <a:cxnSpLocks/>
            <a:stCxn id="27" idx="2"/>
          </p:cNvCxnSpPr>
          <p:nvPr/>
        </p:nvCxnSpPr>
        <p:spPr>
          <a:xfrm>
            <a:off x="1340584" y="4315144"/>
            <a:ext cx="1627" cy="276998"/>
          </a:xfrm>
          <a:prstGeom prst="line">
            <a:avLst/>
          </a:prstGeom>
          <a:noFill/>
          <a:ln w="6350" cap="rnd" cmpd="sng" algn="ctr">
            <a:solidFill>
              <a:schemeClr val="tx1">
                <a:lumMod val="85000"/>
              </a:schemeClr>
            </a:solidFill>
            <a:prstDash val="solid"/>
            <a:headEnd type="none" w="sm" len="sm"/>
            <a:tailEnd type="none" w="sm" len="sm"/>
          </a:ln>
          <a:effectLst/>
          <a:scene3d>
            <a:camera prst="obliqueTopLeft"/>
            <a:lightRig rig="threePt" dir="t"/>
          </a:scene3d>
        </p:spPr>
      </p:cxnSp>
      <p:cxnSp>
        <p:nvCxnSpPr>
          <p:cNvPr id="49" name="Straight Connector 48" descr="decorative element">
            <a:extLst>
              <a:ext uri="{FF2B5EF4-FFF2-40B4-BE49-F238E27FC236}">
                <a16:creationId xmlns:a16="http://schemas.microsoft.com/office/drawing/2014/main" id="{15AE3EA5-4A3D-499E-A2C1-FB9655D74FB0}"/>
              </a:ext>
            </a:extLst>
          </p:cNvPr>
          <p:cNvCxnSpPr>
            <a:cxnSpLocks/>
            <a:stCxn id="29" idx="2"/>
          </p:cNvCxnSpPr>
          <p:nvPr/>
        </p:nvCxnSpPr>
        <p:spPr>
          <a:xfrm>
            <a:off x="2622297" y="4331298"/>
            <a:ext cx="1319" cy="276998"/>
          </a:xfrm>
          <a:prstGeom prst="line">
            <a:avLst/>
          </a:prstGeom>
          <a:noFill/>
          <a:ln w="6350" cap="rnd" cmpd="sng" algn="ctr">
            <a:solidFill>
              <a:schemeClr val="tx1">
                <a:lumMod val="85000"/>
              </a:schemeClr>
            </a:solidFill>
            <a:prstDash val="solid"/>
            <a:headEnd type="none" w="sm" len="sm"/>
            <a:tailEnd type="none" w="sm" len="sm"/>
          </a:ln>
          <a:effectLst/>
          <a:scene3d>
            <a:camera prst="obliqueTopLeft"/>
            <a:lightRig rig="threePt" dir="t"/>
          </a:scene3d>
        </p:spPr>
      </p:cxnSp>
      <p:cxnSp>
        <p:nvCxnSpPr>
          <p:cNvPr id="50" name="Straight Connector 49" descr="decorative element">
            <a:extLst>
              <a:ext uri="{FF2B5EF4-FFF2-40B4-BE49-F238E27FC236}">
                <a16:creationId xmlns:a16="http://schemas.microsoft.com/office/drawing/2014/main" id="{43DB96C7-3330-4490-9500-8370B5B88BFC}"/>
              </a:ext>
            </a:extLst>
          </p:cNvPr>
          <p:cNvCxnSpPr>
            <a:cxnSpLocks/>
            <a:stCxn id="31" idx="2"/>
          </p:cNvCxnSpPr>
          <p:nvPr/>
        </p:nvCxnSpPr>
        <p:spPr>
          <a:xfrm>
            <a:off x="3922310" y="4331298"/>
            <a:ext cx="1010" cy="276998"/>
          </a:xfrm>
          <a:prstGeom prst="line">
            <a:avLst/>
          </a:prstGeom>
          <a:noFill/>
          <a:ln w="6350" cap="rnd" cmpd="sng" algn="ctr">
            <a:solidFill>
              <a:sysClr val="window" lastClr="FFFFFF">
                <a:lumMod val="75000"/>
              </a:sysClr>
            </a:solidFill>
            <a:prstDash val="solid"/>
            <a:headEnd type="none" w="sm" len="sm"/>
            <a:tailEnd type="none" w="sm" len="sm"/>
          </a:ln>
          <a:effectLst/>
          <a:scene3d>
            <a:camera prst="obliqueTopLeft"/>
            <a:lightRig rig="threePt" dir="t"/>
          </a:scene3d>
        </p:spPr>
      </p:cxnSp>
      <p:cxnSp>
        <p:nvCxnSpPr>
          <p:cNvPr id="51" name="Straight Connector 50" descr="decorative element">
            <a:extLst>
              <a:ext uri="{FF2B5EF4-FFF2-40B4-BE49-F238E27FC236}">
                <a16:creationId xmlns:a16="http://schemas.microsoft.com/office/drawing/2014/main" id="{1425AB32-C557-4428-AF71-2063B42B18BA}"/>
              </a:ext>
            </a:extLst>
          </p:cNvPr>
          <p:cNvCxnSpPr>
            <a:cxnSpLocks/>
            <a:stCxn id="33" idx="2"/>
          </p:cNvCxnSpPr>
          <p:nvPr/>
        </p:nvCxnSpPr>
        <p:spPr>
          <a:xfrm>
            <a:off x="5222321" y="4331298"/>
            <a:ext cx="702" cy="276998"/>
          </a:xfrm>
          <a:prstGeom prst="line">
            <a:avLst/>
          </a:prstGeom>
          <a:noFill/>
          <a:ln w="6350" cap="rnd" cmpd="sng" algn="ctr">
            <a:solidFill>
              <a:sysClr val="window" lastClr="FFFFFF">
                <a:lumMod val="75000"/>
              </a:sysClr>
            </a:solidFill>
            <a:prstDash val="solid"/>
            <a:headEnd type="none" w="sm" len="sm"/>
            <a:tailEnd type="none" w="sm" len="sm"/>
          </a:ln>
          <a:effectLst/>
          <a:scene3d>
            <a:camera prst="obliqueTopLeft"/>
            <a:lightRig rig="threePt" dir="t"/>
          </a:scene3d>
        </p:spPr>
      </p:cxnSp>
      <p:cxnSp>
        <p:nvCxnSpPr>
          <p:cNvPr id="52" name="Straight Connector 51" descr="decorative element">
            <a:extLst>
              <a:ext uri="{FF2B5EF4-FFF2-40B4-BE49-F238E27FC236}">
                <a16:creationId xmlns:a16="http://schemas.microsoft.com/office/drawing/2014/main" id="{3531B868-029A-44CE-8B6A-3F7037DC1DA4}"/>
              </a:ext>
            </a:extLst>
          </p:cNvPr>
          <p:cNvCxnSpPr>
            <a:cxnSpLocks/>
            <a:stCxn id="37" idx="2"/>
          </p:cNvCxnSpPr>
          <p:nvPr/>
        </p:nvCxnSpPr>
        <p:spPr>
          <a:xfrm>
            <a:off x="6522333" y="4331298"/>
            <a:ext cx="394" cy="276998"/>
          </a:xfrm>
          <a:prstGeom prst="line">
            <a:avLst/>
          </a:prstGeom>
          <a:noFill/>
          <a:ln w="6350" cap="rnd" cmpd="sng" algn="ctr">
            <a:solidFill>
              <a:sysClr val="window" lastClr="FFFFFF">
                <a:lumMod val="75000"/>
              </a:sysClr>
            </a:solidFill>
            <a:prstDash val="solid"/>
            <a:headEnd type="none" w="sm" len="sm"/>
            <a:tailEnd type="none" w="sm" len="sm"/>
          </a:ln>
          <a:effectLst/>
          <a:scene3d>
            <a:camera prst="obliqueTopLeft"/>
            <a:lightRig rig="threePt" dir="t"/>
          </a:scene3d>
        </p:spPr>
      </p:cxnSp>
      <p:cxnSp>
        <p:nvCxnSpPr>
          <p:cNvPr id="53" name="Straight Connector 52" descr="decorative element">
            <a:extLst>
              <a:ext uri="{FF2B5EF4-FFF2-40B4-BE49-F238E27FC236}">
                <a16:creationId xmlns:a16="http://schemas.microsoft.com/office/drawing/2014/main" id="{709A16A0-FC3F-4498-A232-6CE455988DB4}"/>
              </a:ext>
            </a:extLst>
          </p:cNvPr>
          <p:cNvCxnSpPr>
            <a:cxnSpLocks/>
            <a:stCxn id="41" idx="2"/>
          </p:cNvCxnSpPr>
          <p:nvPr/>
        </p:nvCxnSpPr>
        <p:spPr>
          <a:xfrm>
            <a:off x="7822345" y="4331298"/>
            <a:ext cx="87" cy="276998"/>
          </a:xfrm>
          <a:prstGeom prst="line">
            <a:avLst/>
          </a:prstGeom>
          <a:noFill/>
          <a:ln w="6350" cap="rnd" cmpd="sng" algn="ctr">
            <a:solidFill>
              <a:sysClr val="window" lastClr="FFFFFF">
                <a:lumMod val="75000"/>
              </a:sysClr>
            </a:solidFill>
            <a:prstDash val="solid"/>
            <a:headEnd type="none" w="sm" len="sm"/>
            <a:tailEnd type="none" w="sm" len="sm"/>
          </a:ln>
          <a:effectLst/>
          <a:scene3d>
            <a:camera prst="obliqueTopLeft"/>
            <a:lightRig rig="threePt" dir="t"/>
          </a:scene3d>
        </p:spPr>
      </p:cxnSp>
      <p:sp>
        <p:nvSpPr>
          <p:cNvPr id="54" name="Oval 53" descr="decorative element">
            <a:extLst>
              <a:ext uri="{FF2B5EF4-FFF2-40B4-BE49-F238E27FC236}">
                <a16:creationId xmlns:a16="http://schemas.microsoft.com/office/drawing/2014/main" id="{1F241C4E-01AB-47F1-ACC7-D2FC6FC30EE7}"/>
              </a:ext>
            </a:extLst>
          </p:cNvPr>
          <p:cNvSpPr/>
          <p:nvPr/>
        </p:nvSpPr>
        <p:spPr>
          <a:xfrm>
            <a:off x="1281007" y="3865862"/>
            <a:ext cx="85811" cy="64471"/>
          </a:xfrm>
          <a:prstGeom prst="ellipse">
            <a:avLst/>
          </a:prstGeom>
          <a:noFill/>
          <a:ln w="19050" cap="rnd"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descr="decorative element">
            <a:extLst>
              <a:ext uri="{FF2B5EF4-FFF2-40B4-BE49-F238E27FC236}">
                <a16:creationId xmlns:a16="http://schemas.microsoft.com/office/drawing/2014/main" id="{A5E22B6F-B084-4C2E-B3D6-9E0CA6DCB9C7}"/>
              </a:ext>
            </a:extLst>
          </p:cNvPr>
          <p:cNvSpPr/>
          <p:nvPr/>
        </p:nvSpPr>
        <p:spPr>
          <a:xfrm>
            <a:off x="7779526" y="3865862"/>
            <a:ext cx="85811" cy="64471"/>
          </a:xfrm>
          <a:prstGeom prst="ellipse">
            <a:avLst/>
          </a:prstGeom>
          <a:noFill/>
          <a:ln w="19050" cap="rnd"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CC4781E0-7E49-47E8-88E9-6406A04B6CBD}"/>
              </a:ext>
              <a:ext uri="{C183D7F6-B498-43B3-948B-1728B52AA6E4}">
                <adec:decorative xmlns:adec="http://schemas.microsoft.com/office/drawing/2017/decorative" val="1"/>
              </a:ext>
            </a:extLst>
          </p:cNvPr>
          <p:cNvGrpSpPr/>
          <p:nvPr/>
        </p:nvGrpSpPr>
        <p:grpSpPr>
          <a:xfrm>
            <a:off x="4059000" y="2348880"/>
            <a:ext cx="1026000" cy="445163"/>
            <a:chOff x="5410380" y="965775"/>
            <a:chExt cx="1765620" cy="593551"/>
          </a:xfrm>
        </p:grpSpPr>
        <p:sp>
          <p:nvSpPr>
            <p:cNvPr id="57" name="Rectangle 56">
              <a:extLst>
                <a:ext uri="{FF2B5EF4-FFF2-40B4-BE49-F238E27FC236}">
                  <a16:creationId xmlns:a16="http://schemas.microsoft.com/office/drawing/2014/main" id="{7495CC83-01A7-489C-9000-A11597C935AE}"/>
                </a:ext>
              </a:extLst>
            </p:cNvPr>
            <p:cNvSpPr/>
            <p:nvPr/>
          </p:nvSpPr>
          <p:spPr>
            <a:xfrm>
              <a:off x="5410380" y="965775"/>
              <a:ext cx="1765619" cy="584126"/>
            </a:xfrm>
            <a:prstGeom prst="rect">
              <a:avLst/>
            </a:prstGeom>
            <a:solidFill>
              <a:sysClr val="window" lastClr="FFFFFF"/>
            </a:solidFill>
            <a:ln w="12700"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4286" tIns="4286" rIns="4286"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Derek Kreager</a:t>
              </a:r>
            </a:p>
          </p:txBody>
        </p:sp>
        <p:sp>
          <p:nvSpPr>
            <p:cNvPr id="58" name="Rectangle 57">
              <a:extLst>
                <a:ext uri="{FF2B5EF4-FFF2-40B4-BE49-F238E27FC236}">
                  <a16:creationId xmlns:a16="http://schemas.microsoft.com/office/drawing/2014/main" id="{10F65869-4243-44B5-8455-770BF034E96A}"/>
                </a:ext>
              </a:extLst>
            </p:cNvPr>
            <p:cNvSpPr/>
            <p:nvPr/>
          </p:nvSpPr>
          <p:spPr>
            <a:xfrm>
              <a:off x="5410380" y="1443880"/>
              <a:ext cx="1765620" cy="115446"/>
            </a:xfrm>
            <a:prstGeom prst="rect">
              <a:avLst/>
            </a:prstGeom>
            <a:solidFill>
              <a:srgbClr val="18276C"/>
            </a:solidFill>
            <a:ln w="19050" cap="rnd" cmpd="sng" algn="ctr">
              <a:noFill/>
              <a:prstDash val="solid"/>
            </a:ln>
            <a:effectLst>
              <a:glow rad="254000">
                <a:srgbClr val="477BD1">
                  <a:satMod val="175000"/>
                  <a:alpha val="10000"/>
                </a:srgbClr>
              </a:glow>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Director</a:t>
              </a:r>
            </a:p>
          </p:txBody>
        </p:sp>
      </p:grpSp>
      <p:sp>
        <p:nvSpPr>
          <p:cNvPr id="59" name="Oval 58">
            <a:extLst>
              <a:ext uri="{FF2B5EF4-FFF2-40B4-BE49-F238E27FC236}">
                <a16:creationId xmlns:a16="http://schemas.microsoft.com/office/drawing/2014/main" id="{E835D764-6148-4846-A0E4-8084F5C0945E}"/>
              </a:ext>
              <a:ext uri="{C183D7F6-B498-43B3-948B-1728B52AA6E4}">
                <adec:decorative xmlns:adec="http://schemas.microsoft.com/office/drawing/2017/decorative" val="1"/>
              </a:ext>
            </a:extLst>
          </p:cNvPr>
          <p:cNvSpPr/>
          <p:nvPr/>
        </p:nvSpPr>
        <p:spPr>
          <a:xfrm>
            <a:off x="4540979" y="2794044"/>
            <a:ext cx="64471" cy="64471"/>
          </a:xfrm>
          <a:prstGeom prst="ellipse">
            <a:avLst/>
          </a:prstGeom>
          <a:noFill/>
          <a:ln w="19050" cap="rnd" cmpd="sng" algn="ctr">
            <a:noFill/>
            <a:prstDash val="solid"/>
          </a:ln>
          <a:effectLst/>
          <a:scene3d>
            <a:camera prst="obliqueTopLeft"/>
            <a:lightRig rig="threePt" dir="t"/>
          </a:scene3d>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Connector: Elbow 59" descr="decorative element">
            <a:extLst>
              <a:ext uri="{FF2B5EF4-FFF2-40B4-BE49-F238E27FC236}">
                <a16:creationId xmlns:a16="http://schemas.microsoft.com/office/drawing/2014/main" id="{7687058F-A8A5-4F73-8875-66F4EEBD8E8D}"/>
              </a:ext>
            </a:extLst>
          </p:cNvPr>
          <p:cNvCxnSpPr>
            <a:cxnSpLocks/>
            <a:stCxn id="47" idx="2"/>
            <a:endCxn id="54" idx="0"/>
          </p:cNvCxnSpPr>
          <p:nvPr/>
        </p:nvCxnSpPr>
        <p:spPr>
          <a:xfrm rot="5400000">
            <a:off x="2737964" y="2031826"/>
            <a:ext cx="419985" cy="3248087"/>
          </a:xfrm>
          <a:prstGeom prst="bentConnector3">
            <a:avLst>
              <a:gd name="adj1" fmla="val 50000"/>
            </a:avLst>
          </a:prstGeom>
          <a:noFill/>
          <a:ln w="3175" cap="rnd" cmpd="sng" algn="ctr">
            <a:solidFill>
              <a:sysClr val="window" lastClr="FFFFFF">
                <a:lumMod val="75000"/>
              </a:sysClr>
            </a:solidFill>
            <a:prstDash val="solid"/>
            <a:headEnd type="none" w="sm" len="sm"/>
            <a:tailEnd type="none" w="sm" len="sm"/>
          </a:ln>
          <a:effectLst/>
        </p:spPr>
      </p:cxnSp>
      <p:cxnSp>
        <p:nvCxnSpPr>
          <p:cNvPr id="61" name="Connector: Elbow 60" descr="decorative element">
            <a:extLst>
              <a:ext uri="{FF2B5EF4-FFF2-40B4-BE49-F238E27FC236}">
                <a16:creationId xmlns:a16="http://schemas.microsoft.com/office/drawing/2014/main" id="{E5A19814-2E58-4FED-8FD7-08BF84C69938}"/>
              </a:ext>
            </a:extLst>
          </p:cNvPr>
          <p:cNvCxnSpPr>
            <a:cxnSpLocks/>
            <a:stCxn id="47" idx="2"/>
            <a:endCxn id="55" idx="0"/>
          </p:cNvCxnSpPr>
          <p:nvPr/>
        </p:nvCxnSpPr>
        <p:spPr>
          <a:xfrm rot="16200000" flipH="1">
            <a:off x="5987223" y="2030653"/>
            <a:ext cx="419985" cy="3250432"/>
          </a:xfrm>
          <a:prstGeom prst="bentConnector3">
            <a:avLst>
              <a:gd name="adj1" fmla="val 50000"/>
            </a:avLst>
          </a:prstGeom>
          <a:noFill/>
          <a:ln w="3175" cap="rnd" cmpd="sng" algn="ctr">
            <a:solidFill>
              <a:sysClr val="window" lastClr="FFFFFF">
                <a:lumMod val="75000"/>
              </a:sysClr>
            </a:solidFill>
            <a:prstDash val="solid"/>
            <a:headEnd type="none" w="sm" len="sm"/>
            <a:tailEnd type="none" w="sm" len="sm"/>
          </a:ln>
          <a:effectLst/>
        </p:spPr>
      </p:cxnSp>
      <p:cxnSp>
        <p:nvCxnSpPr>
          <p:cNvPr id="62" name="Straight Connector 61" descr="decorative element">
            <a:extLst>
              <a:ext uri="{FF2B5EF4-FFF2-40B4-BE49-F238E27FC236}">
                <a16:creationId xmlns:a16="http://schemas.microsoft.com/office/drawing/2014/main" id="{411F64C0-E899-43DD-9480-19F441F92FF4}"/>
              </a:ext>
            </a:extLst>
          </p:cNvPr>
          <p:cNvCxnSpPr>
            <a:cxnSpLocks/>
          </p:cNvCxnSpPr>
          <p:nvPr/>
        </p:nvCxnSpPr>
        <p:spPr>
          <a:xfrm>
            <a:off x="2649360" y="3651269"/>
            <a:ext cx="0" cy="214592"/>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3" name="Straight Connector 62" descr="decorative element">
            <a:extLst>
              <a:ext uri="{FF2B5EF4-FFF2-40B4-BE49-F238E27FC236}">
                <a16:creationId xmlns:a16="http://schemas.microsoft.com/office/drawing/2014/main" id="{27BC7394-7922-49EA-AF67-0040647BD33B}"/>
              </a:ext>
            </a:extLst>
          </p:cNvPr>
          <p:cNvCxnSpPr>
            <a:cxnSpLocks/>
          </p:cNvCxnSpPr>
          <p:nvPr/>
        </p:nvCxnSpPr>
        <p:spPr>
          <a:xfrm>
            <a:off x="3923320" y="3651269"/>
            <a:ext cx="8582" cy="214592"/>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4" name="Straight Connector 63" descr="decorative element">
            <a:extLst>
              <a:ext uri="{FF2B5EF4-FFF2-40B4-BE49-F238E27FC236}">
                <a16:creationId xmlns:a16="http://schemas.microsoft.com/office/drawing/2014/main" id="{D6C1F0DF-2E11-44FF-95C4-BF120D47F224}"/>
              </a:ext>
            </a:extLst>
          </p:cNvPr>
          <p:cNvCxnSpPr>
            <a:cxnSpLocks/>
          </p:cNvCxnSpPr>
          <p:nvPr/>
        </p:nvCxnSpPr>
        <p:spPr>
          <a:xfrm>
            <a:off x="5214444" y="3651269"/>
            <a:ext cx="0" cy="214592"/>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5" name="Straight Connector 64" descr="decorative element">
            <a:extLst>
              <a:ext uri="{FF2B5EF4-FFF2-40B4-BE49-F238E27FC236}">
                <a16:creationId xmlns:a16="http://schemas.microsoft.com/office/drawing/2014/main" id="{424889E3-A7BE-4386-974B-FBD870AE46A0}"/>
              </a:ext>
            </a:extLst>
          </p:cNvPr>
          <p:cNvCxnSpPr>
            <a:cxnSpLocks/>
          </p:cNvCxnSpPr>
          <p:nvPr/>
        </p:nvCxnSpPr>
        <p:spPr>
          <a:xfrm>
            <a:off x="6496986" y="3651269"/>
            <a:ext cx="0" cy="214592"/>
          </a:xfrm>
          <a:prstGeom prst="line">
            <a:avLst/>
          </a:prstGeom>
          <a:noFill/>
          <a:ln w="3175" cap="rnd" cmpd="sng" algn="ctr">
            <a:solidFill>
              <a:sysClr val="window" lastClr="FFFFFF">
                <a:lumMod val="75000"/>
              </a:sysClr>
            </a:solidFill>
            <a:prstDash val="solid"/>
            <a:headEnd type="none" w="sm" len="sm"/>
            <a:tailEnd type="none" w="sm" len="sm"/>
          </a:ln>
          <a:effectLst/>
        </p:spPr>
      </p:cxnSp>
      <p:grpSp>
        <p:nvGrpSpPr>
          <p:cNvPr id="66" name="Group 65">
            <a:extLst>
              <a:ext uri="{FF2B5EF4-FFF2-40B4-BE49-F238E27FC236}">
                <a16:creationId xmlns:a16="http://schemas.microsoft.com/office/drawing/2014/main" id="{CB5FAE57-A195-4D05-9B49-A5CE3A3BF199}"/>
              </a:ext>
              <a:ext uri="{C183D7F6-B498-43B3-948B-1728B52AA6E4}">
                <adec:decorative xmlns:adec="http://schemas.microsoft.com/office/drawing/2017/decorative" val="1"/>
              </a:ext>
            </a:extLst>
          </p:cNvPr>
          <p:cNvGrpSpPr/>
          <p:nvPr/>
        </p:nvGrpSpPr>
        <p:grpSpPr>
          <a:xfrm>
            <a:off x="7317301" y="5124353"/>
            <a:ext cx="1113179" cy="359370"/>
            <a:chOff x="9744174" y="4051495"/>
            <a:chExt cx="1368000" cy="479160"/>
          </a:xfrm>
        </p:grpSpPr>
        <p:sp>
          <p:nvSpPr>
            <p:cNvPr id="67" name="Rectangle 66">
              <a:extLst>
                <a:ext uri="{FF2B5EF4-FFF2-40B4-BE49-F238E27FC236}">
                  <a16:creationId xmlns:a16="http://schemas.microsoft.com/office/drawing/2014/main" id="{6B17F0AD-3587-4527-BD8B-0D8C6C3CD8A5}"/>
                </a:ext>
              </a:extLst>
            </p:cNvPr>
            <p:cNvSpPr/>
            <p:nvPr/>
          </p:nvSpPr>
          <p:spPr>
            <a:xfrm>
              <a:off x="9744174" y="4051495"/>
              <a:ext cx="1368000" cy="479160"/>
            </a:xfrm>
            <a:prstGeom prst="rect">
              <a:avLst/>
            </a:prstGeom>
            <a:solidFill>
              <a:srgbClr val="46B298">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0"/>
                </a:lnSpc>
                <a:spcBef>
                  <a:spcPct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Dennis Dozier</a:t>
              </a:r>
            </a:p>
          </p:txBody>
        </p:sp>
        <p:sp>
          <p:nvSpPr>
            <p:cNvPr id="68" name="Rectangle 67">
              <a:extLst>
                <a:ext uri="{FF2B5EF4-FFF2-40B4-BE49-F238E27FC236}">
                  <a16:creationId xmlns:a16="http://schemas.microsoft.com/office/drawing/2014/main" id="{2DA38186-E03A-4B19-868D-ED1A526ADEC7}"/>
                </a:ext>
              </a:extLst>
            </p:cNvPr>
            <p:cNvSpPr/>
            <p:nvPr/>
          </p:nvSpPr>
          <p:spPr>
            <a:xfrm>
              <a:off x="9763732" y="4302361"/>
              <a:ext cx="1348442" cy="228294"/>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Administrative Assistant </a:t>
              </a:r>
            </a:p>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a:t>
              </a: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Abington</a:t>
              </a: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grpSp>
      <p:sp>
        <p:nvSpPr>
          <p:cNvPr id="69" name="Oval 68">
            <a:extLst>
              <a:ext uri="{FF2B5EF4-FFF2-40B4-BE49-F238E27FC236}">
                <a16:creationId xmlns:a16="http://schemas.microsoft.com/office/drawing/2014/main" id="{A55EC29E-C560-40FC-90A5-4E2788E57746}"/>
              </a:ext>
              <a:ext uri="{C183D7F6-B498-43B3-948B-1728B52AA6E4}">
                <adec:decorative xmlns:adec="http://schemas.microsoft.com/office/drawing/2017/decorative" val="1"/>
              </a:ext>
            </a:extLst>
          </p:cNvPr>
          <p:cNvSpPr/>
          <p:nvPr/>
        </p:nvSpPr>
        <p:spPr>
          <a:xfrm>
            <a:off x="2704839" y="3152623"/>
            <a:ext cx="64471" cy="64471"/>
          </a:xfrm>
          <a:prstGeom prst="ellipse">
            <a:avLst/>
          </a:prstGeom>
          <a:noFill/>
          <a:ln w="19050" cap="rnd" cmpd="sng" algn="ctr">
            <a:noFill/>
            <a:prstDash val="solid"/>
          </a:ln>
          <a:effectLst/>
          <a:scene3d>
            <a:camera prst="obliqueTopLeft"/>
            <a:lightRig rig="threePt" dir="t"/>
          </a:scene3d>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70" name="Straight Connector 69">
            <a:extLst>
              <a:ext uri="{FF2B5EF4-FFF2-40B4-BE49-F238E27FC236}">
                <a16:creationId xmlns:a16="http://schemas.microsoft.com/office/drawing/2014/main" id="{1CEEF071-D46B-4268-BD33-BDDA244BE76E}"/>
              </a:ext>
            </a:extLst>
          </p:cNvPr>
          <p:cNvCxnSpPr>
            <a:cxnSpLocks/>
            <a:stCxn id="59" idx="0"/>
          </p:cNvCxnSpPr>
          <p:nvPr/>
        </p:nvCxnSpPr>
        <p:spPr>
          <a:xfrm>
            <a:off x="4573215" y="2794044"/>
            <a:ext cx="0" cy="132461"/>
          </a:xfrm>
          <a:prstGeom prst="line">
            <a:avLst/>
          </a:prstGeom>
          <a:noFill/>
          <a:ln w="9525" cap="rnd" cmpd="sng" algn="ctr">
            <a:solidFill>
              <a:srgbClr val="EBEBEB">
                <a:lumMod val="75000"/>
              </a:srgbClr>
            </a:solidFill>
            <a:prstDash val="solid"/>
          </a:ln>
          <a:effectLst/>
        </p:spPr>
      </p:cxnSp>
      <p:cxnSp>
        <p:nvCxnSpPr>
          <p:cNvPr id="71" name="Connector: Elbow 70">
            <a:extLst>
              <a:ext uri="{FF2B5EF4-FFF2-40B4-BE49-F238E27FC236}">
                <a16:creationId xmlns:a16="http://schemas.microsoft.com/office/drawing/2014/main" id="{080D1D21-5BA5-48B1-AE23-B3454D6397A5}"/>
              </a:ext>
            </a:extLst>
          </p:cNvPr>
          <p:cNvCxnSpPr>
            <a:cxnSpLocks/>
            <a:stCxn id="57" idx="1"/>
          </p:cNvCxnSpPr>
          <p:nvPr/>
        </p:nvCxnSpPr>
        <p:spPr>
          <a:xfrm rot="10800000" flipV="1">
            <a:off x="3248859" y="2567926"/>
            <a:ext cx="810141" cy="358579"/>
          </a:xfrm>
          <a:prstGeom prst="bentConnector3">
            <a:avLst/>
          </a:prstGeom>
          <a:noFill/>
          <a:ln w="9525" cap="rnd" cmpd="sng" algn="ctr">
            <a:solidFill>
              <a:schemeClr val="tx1">
                <a:lumMod val="85000"/>
              </a:schemeClr>
            </a:solidFill>
            <a:prstDash val="solid"/>
          </a:ln>
          <a:effectLst/>
        </p:spPr>
      </p:cxnSp>
      <p:grpSp>
        <p:nvGrpSpPr>
          <p:cNvPr id="72" name="Group 71">
            <a:extLst>
              <a:ext uri="{FF2B5EF4-FFF2-40B4-BE49-F238E27FC236}">
                <a16:creationId xmlns:a16="http://schemas.microsoft.com/office/drawing/2014/main" id="{F34C3F9A-C110-4463-9133-F16DE7EFE5DC}"/>
              </a:ext>
              <a:ext uri="{C183D7F6-B498-43B3-948B-1728B52AA6E4}">
                <adec:decorative xmlns:adec="http://schemas.microsoft.com/office/drawing/2017/decorative" val="1"/>
              </a:ext>
            </a:extLst>
          </p:cNvPr>
          <p:cNvGrpSpPr/>
          <p:nvPr/>
        </p:nvGrpSpPr>
        <p:grpSpPr>
          <a:xfrm>
            <a:off x="6005648" y="6033291"/>
            <a:ext cx="1040050" cy="372590"/>
            <a:chOff x="7996029" y="5250203"/>
            <a:chExt cx="1386733" cy="496786"/>
          </a:xfrm>
        </p:grpSpPr>
        <p:sp>
          <p:nvSpPr>
            <p:cNvPr id="73" name="Rectangle 72">
              <a:extLst>
                <a:ext uri="{FF2B5EF4-FFF2-40B4-BE49-F238E27FC236}">
                  <a16:creationId xmlns:a16="http://schemas.microsoft.com/office/drawing/2014/main" id="{69C7DB0B-5786-4134-A9A4-04F1F9159B8B}"/>
                </a:ext>
              </a:extLst>
            </p:cNvPr>
            <p:cNvSpPr/>
            <p:nvPr/>
          </p:nvSpPr>
          <p:spPr>
            <a:xfrm>
              <a:off x="7996029" y="5250203"/>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Jordan Zvonkovich</a:t>
              </a:r>
            </a:p>
          </p:txBody>
        </p:sp>
        <p:sp>
          <p:nvSpPr>
            <p:cNvPr id="74" name="Rectangle 73">
              <a:extLst>
                <a:ext uri="{FF2B5EF4-FFF2-40B4-BE49-F238E27FC236}">
                  <a16:creationId xmlns:a16="http://schemas.microsoft.com/office/drawing/2014/main" id="{A006D75B-6E91-42AE-9064-354A1BB07452}"/>
                </a:ext>
              </a:extLst>
            </p:cNvPr>
            <p:cNvSpPr/>
            <p:nvPr/>
          </p:nvSpPr>
          <p:spPr>
            <a:xfrm>
              <a:off x="8014762" y="5638989"/>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Graduate Assistant</a:t>
              </a:r>
            </a:p>
          </p:txBody>
        </p:sp>
      </p:grpSp>
      <p:grpSp>
        <p:nvGrpSpPr>
          <p:cNvPr id="75" name="Group 74">
            <a:extLst>
              <a:ext uri="{FF2B5EF4-FFF2-40B4-BE49-F238E27FC236}">
                <a16:creationId xmlns:a16="http://schemas.microsoft.com/office/drawing/2014/main" id="{E95F7A24-6165-4542-BF23-686FB77D2143}"/>
              </a:ext>
              <a:ext uri="{C183D7F6-B498-43B3-948B-1728B52AA6E4}">
                <adec:decorative xmlns:adec="http://schemas.microsoft.com/office/drawing/2017/decorative" val="1"/>
              </a:ext>
            </a:extLst>
          </p:cNvPr>
          <p:cNvGrpSpPr/>
          <p:nvPr/>
        </p:nvGrpSpPr>
        <p:grpSpPr>
          <a:xfrm>
            <a:off x="2148249" y="2762281"/>
            <a:ext cx="1113179" cy="359370"/>
            <a:chOff x="9744174" y="4051495"/>
            <a:chExt cx="1368000" cy="479160"/>
          </a:xfrm>
        </p:grpSpPr>
        <p:sp>
          <p:nvSpPr>
            <p:cNvPr id="76" name="Rectangle 75">
              <a:extLst>
                <a:ext uri="{FF2B5EF4-FFF2-40B4-BE49-F238E27FC236}">
                  <a16:creationId xmlns:a16="http://schemas.microsoft.com/office/drawing/2014/main" id="{4B8C7CDD-B1C6-41FB-B108-85BE33C5DBAF}"/>
                </a:ext>
              </a:extLst>
            </p:cNvPr>
            <p:cNvSpPr/>
            <p:nvPr/>
          </p:nvSpPr>
          <p:spPr>
            <a:xfrm>
              <a:off x="9744174" y="4051495"/>
              <a:ext cx="1368000" cy="479160"/>
            </a:xfrm>
            <a:prstGeom prst="rect">
              <a:avLst/>
            </a:prstGeom>
            <a:solidFill>
              <a:srgbClr val="46B298">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Rebecca Reitz</a:t>
              </a:r>
            </a:p>
          </p:txBody>
        </p:sp>
        <p:sp>
          <p:nvSpPr>
            <p:cNvPr id="77" name="Rectangle 76">
              <a:extLst>
                <a:ext uri="{FF2B5EF4-FFF2-40B4-BE49-F238E27FC236}">
                  <a16:creationId xmlns:a16="http://schemas.microsoft.com/office/drawing/2014/main" id="{907AAEDF-ECDE-407B-9144-3FD8BB6312DF}"/>
                </a:ext>
              </a:extLst>
            </p:cNvPr>
            <p:cNvSpPr/>
            <p:nvPr/>
          </p:nvSpPr>
          <p:spPr>
            <a:xfrm>
              <a:off x="9763732" y="4441653"/>
              <a:ext cx="1348442" cy="89002"/>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Outreach/Enrichment</a:t>
              </a:r>
            </a:p>
          </p:txBody>
        </p:sp>
      </p:grpSp>
      <p:cxnSp>
        <p:nvCxnSpPr>
          <p:cNvPr id="78" name="Straight Connector 77">
            <a:extLst>
              <a:ext uri="{FF2B5EF4-FFF2-40B4-BE49-F238E27FC236}">
                <a16:creationId xmlns:a16="http://schemas.microsoft.com/office/drawing/2014/main" id="{B458D274-FF56-4426-BDE8-16CD50C30FEC}"/>
              </a:ext>
            </a:extLst>
          </p:cNvPr>
          <p:cNvCxnSpPr>
            <a:cxnSpLocks/>
            <a:stCxn id="28" idx="2"/>
          </p:cNvCxnSpPr>
          <p:nvPr/>
        </p:nvCxnSpPr>
        <p:spPr>
          <a:xfrm>
            <a:off x="1322286" y="5029610"/>
            <a:ext cx="0" cy="719346"/>
          </a:xfrm>
          <a:prstGeom prst="line">
            <a:avLst/>
          </a:prstGeom>
          <a:ln>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5825EB2F-A191-49E1-BB20-4715251B9647}"/>
              </a:ext>
              <a:ext uri="{C183D7F6-B498-43B3-948B-1728B52AA6E4}">
                <adec:decorative xmlns:adec="http://schemas.microsoft.com/office/drawing/2017/decorative" val="1"/>
              </a:ext>
            </a:extLst>
          </p:cNvPr>
          <p:cNvGrpSpPr/>
          <p:nvPr/>
        </p:nvGrpSpPr>
        <p:grpSpPr>
          <a:xfrm>
            <a:off x="809696" y="5814581"/>
            <a:ext cx="1026000" cy="445163"/>
            <a:chOff x="5410380" y="965775"/>
            <a:chExt cx="1765620" cy="593551"/>
          </a:xfrm>
        </p:grpSpPr>
        <p:sp>
          <p:nvSpPr>
            <p:cNvPr id="81" name="Rectangle 80">
              <a:extLst>
                <a:ext uri="{FF2B5EF4-FFF2-40B4-BE49-F238E27FC236}">
                  <a16:creationId xmlns:a16="http://schemas.microsoft.com/office/drawing/2014/main" id="{98B5DEAC-A624-43A1-A4E3-96ACDB8F3146}"/>
                </a:ext>
              </a:extLst>
            </p:cNvPr>
            <p:cNvSpPr/>
            <p:nvPr/>
          </p:nvSpPr>
          <p:spPr>
            <a:xfrm>
              <a:off x="5410380" y="965775"/>
              <a:ext cx="1765619" cy="584126"/>
            </a:xfrm>
            <a:prstGeom prst="rect">
              <a:avLst/>
            </a:prstGeom>
            <a:solidFill>
              <a:sysClr val="window" lastClr="FFFFFF"/>
            </a:solidFill>
            <a:ln w="12700"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4286" tIns="4286" rIns="4286"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Eric Baumer</a:t>
              </a:r>
            </a:p>
          </p:txBody>
        </p:sp>
        <p:sp>
          <p:nvSpPr>
            <p:cNvPr id="82" name="Rectangle 81">
              <a:extLst>
                <a:ext uri="{FF2B5EF4-FFF2-40B4-BE49-F238E27FC236}">
                  <a16:creationId xmlns:a16="http://schemas.microsoft.com/office/drawing/2014/main" id="{19A0201B-8F2D-40CE-9D1B-C74D817B8542}"/>
                </a:ext>
              </a:extLst>
            </p:cNvPr>
            <p:cNvSpPr/>
            <p:nvPr/>
          </p:nvSpPr>
          <p:spPr>
            <a:xfrm>
              <a:off x="5410380" y="1443880"/>
              <a:ext cx="1765620" cy="115446"/>
            </a:xfrm>
            <a:prstGeom prst="rect">
              <a:avLst/>
            </a:prstGeom>
            <a:solidFill>
              <a:srgbClr val="18276C"/>
            </a:solidFill>
            <a:ln w="19050" cap="rnd" cmpd="sng" algn="ctr">
              <a:noFill/>
              <a:prstDash val="solid"/>
            </a:ln>
            <a:effectLst>
              <a:glow rad="254000">
                <a:srgbClr val="477BD1">
                  <a:satMod val="175000"/>
                  <a:alpha val="10000"/>
                </a:srgbClr>
              </a:glow>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Faculty Advisor</a:t>
              </a:r>
            </a:p>
          </p:txBody>
        </p:sp>
      </p:grpSp>
    </p:spTree>
    <p:extLst>
      <p:ext uri="{BB962C8B-B14F-4D97-AF65-F5344CB8AC3E}">
        <p14:creationId xmlns:p14="http://schemas.microsoft.com/office/powerpoint/2010/main" val="202786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Chart</a:t>
            </a:r>
          </a:p>
        </p:txBody>
      </p:sp>
      <p:pic>
        <p:nvPicPr>
          <p:cNvPr id="3" name="Picture 2"/>
          <p:cNvPicPr>
            <a:picLocks noChangeAspect="1"/>
          </p:cNvPicPr>
          <p:nvPr/>
        </p:nvPicPr>
        <p:blipFill>
          <a:blip r:embed="rId2"/>
          <a:stretch>
            <a:fillRect/>
          </a:stretch>
        </p:blipFill>
        <p:spPr>
          <a:xfrm>
            <a:off x="7845439" y="1124744"/>
            <a:ext cx="1298561" cy="566977"/>
          </a:xfrm>
          <a:prstGeom prst="rect">
            <a:avLst/>
          </a:prstGeom>
        </p:spPr>
      </p:pic>
      <p:pic>
        <p:nvPicPr>
          <p:cNvPr id="16" name="Picture 15" descr="Close to ground shadow">
            <a:extLst>
              <a:ext uri="{FF2B5EF4-FFF2-40B4-BE49-F238E27FC236}">
                <a16:creationId xmlns:a16="http://schemas.microsoft.com/office/drawing/2014/main" id="{9BBE94EF-8B3B-45E9-9D26-FEB623335080}"/>
              </a:ext>
            </a:extLst>
          </p:cNvPr>
          <p:cNvPicPr>
            <a:picLocks noChangeAspect="1"/>
          </p:cNvPicPr>
          <p:nvPr/>
        </p:nvPicPr>
        <p:blipFill>
          <a:blip r:embed="rId3"/>
          <a:stretch>
            <a:fillRect/>
          </a:stretch>
        </p:blipFill>
        <p:spPr>
          <a:xfrm>
            <a:off x="5289088" y="5569917"/>
            <a:ext cx="2486025" cy="714374"/>
          </a:xfrm>
          <a:prstGeom prst="rect">
            <a:avLst/>
          </a:prstGeom>
        </p:spPr>
      </p:pic>
      <p:sp>
        <p:nvSpPr>
          <p:cNvPr id="19" name="Rectangle 18">
            <a:extLst>
              <a:ext uri="{FF2B5EF4-FFF2-40B4-BE49-F238E27FC236}">
                <a16:creationId xmlns:a16="http://schemas.microsoft.com/office/drawing/2014/main" id="{C3E63230-C2EC-4A16-A58B-B268CABFB1E9}"/>
              </a:ext>
            </a:extLst>
          </p:cNvPr>
          <p:cNvSpPr/>
          <p:nvPr/>
        </p:nvSpPr>
        <p:spPr>
          <a:xfrm>
            <a:off x="2109298" y="5119756"/>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Sam Nur</a:t>
            </a:r>
          </a:p>
        </p:txBody>
      </p:sp>
      <p:grpSp>
        <p:nvGrpSpPr>
          <p:cNvPr id="20" name="Group 19">
            <a:extLst>
              <a:ext uri="{FF2B5EF4-FFF2-40B4-BE49-F238E27FC236}">
                <a16:creationId xmlns:a16="http://schemas.microsoft.com/office/drawing/2014/main" id="{D8AFBAAC-D03B-42CA-8513-FF53CDEC4596}"/>
              </a:ext>
              <a:ext uri="{C183D7F6-B498-43B3-948B-1728B52AA6E4}">
                <adec:decorative xmlns:adec="http://schemas.microsoft.com/office/drawing/2017/decorative" val="1"/>
              </a:ext>
            </a:extLst>
          </p:cNvPr>
          <p:cNvGrpSpPr/>
          <p:nvPr/>
        </p:nvGrpSpPr>
        <p:grpSpPr>
          <a:xfrm>
            <a:off x="5998236" y="5119756"/>
            <a:ext cx="1040050" cy="373104"/>
            <a:chOff x="7996029" y="4650849"/>
            <a:chExt cx="1386733" cy="497472"/>
          </a:xfrm>
        </p:grpSpPr>
        <p:sp>
          <p:nvSpPr>
            <p:cNvPr id="21" name="Rectangle 20">
              <a:extLst>
                <a:ext uri="{FF2B5EF4-FFF2-40B4-BE49-F238E27FC236}">
                  <a16:creationId xmlns:a16="http://schemas.microsoft.com/office/drawing/2014/main" id="{D2F770E2-D62B-47F1-B5DD-B9A899603A5F}"/>
                </a:ext>
              </a:extLst>
            </p:cNvPr>
            <p:cNvSpPr/>
            <p:nvPr/>
          </p:nvSpPr>
          <p:spPr>
            <a:xfrm>
              <a:off x="7996029" y="4650849"/>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Miranda Galvin</a:t>
              </a:r>
            </a:p>
          </p:txBody>
        </p:sp>
        <p:sp>
          <p:nvSpPr>
            <p:cNvPr id="22" name="Rectangle 21">
              <a:extLst>
                <a:ext uri="{FF2B5EF4-FFF2-40B4-BE49-F238E27FC236}">
                  <a16:creationId xmlns:a16="http://schemas.microsoft.com/office/drawing/2014/main" id="{D1D35A6F-571C-4B59-9BD9-00E0AC8C11D9}"/>
                </a:ext>
              </a:extLst>
            </p:cNvPr>
            <p:cNvSpPr/>
            <p:nvPr/>
          </p:nvSpPr>
          <p:spPr>
            <a:xfrm>
              <a:off x="8014762" y="5040321"/>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Post-Doctoral</a:t>
              </a: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 Scholar</a:t>
              </a:r>
            </a:p>
          </p:txBody>
        </p:sp>
      </p:grpSp>
      <p:sp>
        <p:nvSpPr>
          <p:cNvPr id="23" name="Rectangle 22">
            <a:extLst>
              <a:ext uri="{FF2B5EF4-FFF2-40B4-BE49-F238E27FC236}">
                <a16:creationId xmlns:a16="http://schemas.microsoft.com/office/drawing/2014/main" id="{0B4F5F7F-35A0-4218-93BD-B9495E9B949A}"/>
              </a:ext>
            </a:extLst>
          </p:cNvPr>
          <p:cNvSpPr/>
          <p:nvPr/>
        </p:nvSpPr>
        <p:spPr>
          <a:xfrm>
            <a:off x="3409309" y="5119756"/>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Julia </a:t>
            </a:r>
            <a:r>
              <a:rPr kumimoji="0" lang="en-US" sz="900" b="0" i="0" u="none" strike="noStrike" kern="0" cap="none" spc="0" normalizeH="0" baseline="0" noProof="0" dirty="0" err="1">
                <a:ln>
                  <a:noFill/>
                </a:ln>
                <a:solidFill>
                  <a:prstClr val="white"/>
                </a:solidFill>
                <a:effectLst/>
                <a:uLnTx/>
                <a:uFillTx/>
                <a:latin typeface="Calibri" panose="020F0502020204030204"/>
                <a:ea typeface="+mn-ea"/>
                <a:cs typeface="+mn-cs"/>
              </a:rPr>
              <a:t>Dillavou</a:t>
            </a:r>
            <a:endPar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FB314097-F3E1-4CC6-B5FC-F058C8731EEF}"/>
              </a:ext>
              <a:ext uri="{C183D7F6-B498-43B3-948B-1728B52AA6E4}">
                <adec:decorative xmlns:adec="http://schemas.microsoft.com/office/drawing/2017/decorative" val="1"/>
              </a:ext>
            </a:extLst>
          </p:cNvPr>
          <p:cNvGrpSpPr/>
          <p:nvPr/>
        </p:nvGrpSpPr>
        <p:grpSpPr>
          <a:xfrm>
            <a:off x="5998236" y="5569271"/>
            <a:ext cx="1040050" cy="372590"/>
            <a:chOff x="7996029" y="5250203"/>
            <a:chExt cx="1386733" cy="496786"/>
          </a:xfrm>
        </p:grpSpPr>
        <p:sp>
          <p:nvSpPr>
            <p:cNvPr id="25" name="Rectangle 24">
              <a:extLst>
                <a:ext uri="{FF2B5EF4-FFF2-40B4-BE49-F238E27FC236}">
                  <a16:creationId xmlns:a16="http://schemas.microsoft.com/office/drawing/2014/main" id="{28AFDC4C-7EED-4F52-80A0-7939E049A066}"/>
                </a:ext>
              </a:extLst>
            </p:cNvPr>
            <p:cNvSpPr/>
            <p:nvPr/>
          </p:nvSpPr>
          <p:spPr>
            <a:xfrm>
              <a:off x="7996029" y="5250203"/>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Kim Davidson</a:t>
              </a:r>
            </a:p>
          </p:txBody>
        </p:sp>
        <p:sp>
          <p:nvSpPr>
            <p:cNvPr id="26" name="Rectangle 25">
              <a:extLst>
                <a:ext uri="{FF2B5EF4-FFF2-40B4-BE49-F238E27FC236}">
                  <a16:creationId xmlns:a16="http://schemas.microsoft.com/office/drawing/2014/main" id="{2E787B83-2FB0-47DC-870E-BDB4BF5A994F}"/>
                </a:ext>
              </a:extLst>
            </p:cNvPr>
            <p:cNvSpPr/>
            <p:nvPr/>
          </p:nvSpPr>
          <p:spPr>
            <a:xfrm>
              <a:off x="8014762" y="5638989"/>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Graduate Assistant</a:t>
              </a:r>
            </a:p>
          </p:txBody>
        </p:sp>
      </p:grpSp>
      <p:sp>
        <p:nvSpPr>
          <p:cNvPr id="27" name="Rectangle 26">
            <a:extLst>
              <a:ext uri="{FF2B5EF4-FFF2-40B4-BE49-F238E27FC236}">
                <a16:creationId xmlns:a16="http://schemas.microsoft.com/office/drawing/2014/main" id="{C1B1A670-DE08-42C2-8C00-6DFDE15F44F1}"/>
              </a:ext>
            </a:extLst>
          </p:cNvPr>
          <p:cNvSpPr/>
          <p:nvPr/>
        </p:nvSpPr>
        <p:spPr>
          <a:xfrm>
            <a:off x="827584" y="3933056"/>
            <a:ext cx="1026000" cy="382088"/>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Center </a:t>
            </a:r>
          </a:p>
          <a:p>
            <a:pPr lvl="0" algn="ctr" defTabSz="300038">
              <a:lnSpc>
                <a:spcPct val="90000"/>
              </a:lnSpc>
              <a:spcBef>
                <a:spcPct val="0"/>
              </a:spcBef>
              <a:spcAft>
                <a:spcPct val="35000"/>
              </a:spcAft>
              <a:defRPr/>
            </a:pPr>
            <a:r>
              <a:rPr lang="en-US" sz="900" kern="0" dirty="0">
                <a:solidFill>
                  <a:prstClr val="black"/>
                </a:solidFill>
                <a:latin typeface="Calibri" panose="020F0502020204030204"/>
              </a:rPr>
              <a:t>Post-Doctoral Scholar</a:t>
            </a: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D18D541-799A-47D4-BAC4-DF09865A88D0}"/>
              </a:ext>
            </a:extLst>
          </p:cNvPr>
          <p:cNvSpPr/>
          <p:nvPr/>
        </p:nvSpPr>
        <p:spPr>
          <a:xfrm>
            <a:off x="809286" y="4670240"/>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Jonathan Dirlam</a:t>
            </a:r>
          </a:p>
        </p:txBody>
      </p:sp>
      <p:sp>
        <p:nvSpPr>
          <p:cNvPr id="29" name="Rectangle 28">
            <a:extLst>
              <a:ext uri="{FF2B5EF4-FFF2-40B4-BE49-F238E27FC236}">
                <a16:creationId xmlns:a16="http://schemas.microsoft.com/office/drawing/2014/main" id="{671DF622-2056-4634-B05E-B9A1620FD00D}"/>
              </a:ext>
            </a:extLst>
          </p:cNvPr>
          <p:cNvSpPr/>
          <p:nvPr/>
        </p:nvSpPr>
        <p:spPr>
          <a:xfrm>
            <a:off x="2109298" y="3949210"/>
            <a:ext cx="1026000" cy="382088"/>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Center Researchers</a:t>
            </a:r>
          </a:p>
        </p:txBody>
      </p:sp>
      <p:sp>
        <p:nvSpPr>
          <p:cNvPr id="30" name="Rectangle 29">
            <a:extLst>
              <a:ext uri="{FF2B5EF4-FFF2-40B4-BE49-F238E27FC236}">
                <a16:creationId xmlns:a16="http://schemas.microsoft.com/office/drawing/2014/main" id="{74212D23-2C3B-460C-9884-AEC59E5FC80F}"/>
              </a:ext>
            </a:extLst>
          </p:cNvPr>
          <p:cNvSpPr/>
          <p:nvPr/>
        </p:nvSpPr>
        <p:spPr>
          <a:xfrm>
            <a:off x="2109298" y="4670240"/>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Elaine Arsenault</a:t>
            </a:r>
          </a:p>
        </p:txBody>
      </p:sp>
      <p:sp>
        <p:nvSpPr>
          <p:cNvPr id="31" name="Rectangle 30">
            <a:extLst>
              <a:ext uri="{FF2B5EF4-FFF2-40B4-BE49-F238E27FC236}">
                <a16:creationId xmlns:a16="http://schemas.microsoft.com/office/drawing/2014/main" id="{30311252-2F5D-4134-B933-B781C91CFECA}"/>
              </a:ext>
            </a:extLst>
          </p:cNvPr>
          <p:cNvSpPr/>
          <p:nvPr/>
        </p:nvSpPr>
        <p:spPr>
          <a:xfrm>
            <a:off x="3409309" y="3949210"/>
            <a:ext cx="1026000" cy="382088"/>
          </a:xfrm>
          <a:prstGeom prst="rect">
            <a:avLst/>
          </a:prstGeom>
          <a:solidFill>
            <a:sysClr val="window" lastClr="FFFFFF"/>
          </a:soli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Center Graduate</a:t>
            </a:r>
          </a:p>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Assistants</a:t>
            </a:r>
          </a:p>
        </p:txBody>
      </p:sp>
      <p:sp>
        <p:nvSpPr>
          <p:cNvPr id="32" name="Rectangle 31">
            <a:extLst>
              <a:ext uri="{FF2B5EF4-FFF2-40B4-BE49-F238E27FC236}">
                <a16:creationId xmlns:a16="http://schemas.microsoft.com/office/drawing/2014/main" id="{4F775C00-4548-4ADE-9458-94297059492C}"/>
              </a:ext>
            </a:extLst>
          </p:cNvPr>
          <p:cNvSpPr/>
          <p:nvPr/>
        </p:nvSpPr>
        <p:spPr>
          <a:xfrm>
            <a:off x="3409309" y="4670240"/>
            <a:ext cx="1026000" cy="359370"/>
          </a:xfrm>
          <a:prstGeom prst="rect">
            <a:avLst/>
          </a:prstGeom>
          <a:solidFill>
            <a:srgbClr val="AC3EC1">
              <a:lumMod val="75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Ted Greenfelder</a:t>
            </a:r>
          </a:p>
        </p:txBody>
      </p:sp>
      <p:sp>
        <p:nvSpPr>
          <p:cNvPr id="33" name="Rectangle 32">
            <a:extLst>
              <a:ext uri="{FF2B5EF4-FFF2-40B4-BE49-F238E27FC236}">
                <a16:creationId xmlns:a16="http://schemas.microsoft.com/office/drawing/2014/main" id="{E05BABCD-2079-47FF-9A74-1080CFD0CC9D}"/>
              </a:ext>
            </a:extLst>
          </p:cNvPr>
          <p:cNvSpPr/>
          <p:nvPr/>
        </p:nvSpPr>
        <p:spPr>
          <a:xfrm>
            <a:off x="4709321" y="3949210"/>
            <a:ext cx="1026000" cy="382088"/>
          </a:xfrm>
          <a:prstGeom prst="rect">
            <a:avLst/>
          </a:prstGeom>
          <a:solidFill>
            <a:sysClr val="window" lastClr="FFFFFF"/>
          </a:soli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PA Department of Corrections</a:t>
            </a:r>
          </a:p>
        </p:txBody>
      </p:sp>
      <p:grpSp>
        <p:nvGrpSpPr>
          <p:cNvPr id="34" name="Group 33">
            <a:extLst>
              <a:ext uri="{FF2B5EF4-FFF2-40B4-BE49-F238E27FC236}">
                <a16:creationId xmlns:a16="http://schemas.microsoft.com/office/drawing/2014/main" id="{1B41DB9C-4252-4E77-BFA2-872D6333CF4E}"/>
              </a:ext>
              <a:ext uri="{C183D7F6-B498-43B3-948B-1728B52AA6E4}">
                <adec:decorative xmlns:adec="http://schemas.microsoft.com/office/drawing/2017/decorative" val="1"/>
              </a:ext>
            </a:extLst>
          </p:cNvPr>
          <p:cNvGrpSpPr/>
          <p:nvPr/>
        </p:nvGrpSpPr>
        <p:grpSpPr>
          <a:xfrm>
            <a:off x="4699112" y="4670240"/>
            <a:ext cx="1036208" cy="360644"/>
            <a:chOff x="6263865" y="4051495"/>
            <a:chExt cx="1381611" cy="480858"/>
          </a:xfrm>
        </p:grpSpPr>
        <p:sp>
          <p:nvSpPr>
            <p:cNvPr id="35" name="Rectangle 34">
              <a:extLst>
                <a:ext uri="{FF2B5EF4-FFF2-40B4-BE49-F238E27FC236}">
                  <a16:creationId xmlns:a16="http://schemas.microsoft.com/office/drawing/2014/main" id="{B35C36EF-7F4E-4010-A499-34CE5998A477}"/>
                </a:ext>
              </a:extLst>
            </p:cNvPr>
            <p:cNvSpPr/>
            <p:nvPr/>
          </p:nvSpPr>
          <p:spPr>
            <a:xfrm>
              <a:off x="6277476" y="4051495"/>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TBA</a:t>
              </a:r>
            </a:p>
          </p:txBody>
        </p:sp>
        <p:sp>
          <p:nvSpPr>
            <p:cNvPr id="36" name="Rectangle 35">
              <a:extLst>
                <a:ext uri="{FF2B5EF4-FFF2-40B4-BE49-F238E27FC236}">
                  <a16:creationId xmlns:a16="http://schemas.microsoft.com/office/drawing/2014/main" id="{CA840663-C261-4981-86CF-8B0D49201142}"/>
                </a:ext>
              </a:extLst>
            </p:cNvPr>
            <p:cNvSpPr/>
            <p:nvPr/>
          </p:nvSpPr>
          <p:spPr>
            <a:xfrm>
              <a:off x="6263865" y="4424353"/>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Post-Doctoral Scholar</a:t>
              </a:r>
            </a:p>
          </p:txBody>
        </p:sp>
      </p:grpSp>
      <p:sp>
        <p:nvSpPr>
          <p:cNvPr id="37" name="Rectangle 36">
            <a:extLst>
              <a:ext uri="{FF2B5EF4-FFF2-40B4-BE49-F238E27FC236}">
                <a16:creationId xmlns:a16="http://schemas.microsoft.com/office/drawing/2014/main" id="{D1C2ABAE-8A2C-4618-8588-B58C7003FB5F}"/>
              </a:ext>
            </a:extLst>
          </p:cNvPr>
          <p:cNvSpPr/>
          <p:nvPr/>
        </p:nvSpPr>
        <p:spPr>
          <a:xfrm>
            <a:off x="6009333" y="3949210"/>
            <a:ext cx="1026000" cy="382088"/>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sysClr val="windowText" lastClr="000000">
                <a:lumMod val="50000"/>
                <a:lumOff val="50000"/>
              </a:sys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PA Commission on Sentencing</a:t>
            </a:r>
          </a:p>
        </p:txBody>
      </p:sp>
      <p:grpSp>
        <p:nvGrpSpPr>
          <p:cNvPr id="38" name="Group 37">
            <a:extLst>
              <a:ext uri="{FF2B5EF4-FFF2-40B4-BE49-F238E27FC236}">
                <a16:creationId xmlns:a16="http://schemas.microsoft.com/office/drawing/2014/main" id="{005ABA14-6A2B-4B64-BC8A-B4925B51DACB}"/>
              </a:ext>
              <a:ext uri="{C183D7F6-B498-43B3-948B-1728B52AA6E4}">
                <adec:decorative xmlns:adec="http://schemas.microsoft.com/office/drawing/2017/decorative" val="1"/>
              </a:ext>
            </a:extLst>
          </p:cNvPr>
          <p:cNvGrpSpPr/>
          <p:nvPr/>
        </p:nvGrpSpPr>
        <p:grpSpPr>
          <a:xfrm>
            <a:off x="5998236" y="4670240"/>
            <a:ext cx="1040050" cy="373619"/>
            <a:chOff x="7996029" y="4051495"/>
            <a:chExt cx="1386733" cy="498158"/>
          </a:xfrm>
        </p:grpSpPr>
        <p:sp>
          <p:nvSpPr>
            <p:cNvPr id="39" name="Rectangle 38">
              <a:extLst>
                <a:ext uri="{FF2B5EF4-FFF2-40B4-BE49-F238E27FC236}">
                  <a16:creationId xmlns:a16="http://schemas.microsoft.com/office/drawing/2014/main" id="{5FCA4522-362D-45F5-AE68-9615CACF5B24}"/>
                </a:ext>
              </a:extLst>
            </p:cNvPr>
            <p:cNvSpPr/>
            <p:nvPr/>
          </p:nvSpPr>
          <p:spPr>
            <a:xfrm>
              <a:off x="7996029" y="4051495"/>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Lindsay Bostwick</a:t>
              </a:r>
            </a:p>
          </p:txBody>
        </p:sp>
        <p:sp>
          <p:nvSpPr>
            <p:cNvPr id="40" name="Rectangle 39">
              <a:extLst>
                <a:ext uri="{FF2B5EF4-FFF2-40B4-BE49-F238E27FC236}">
                  <a16:creationId xmlns:a16="http://schemas.microsoft.com/office/drawing/2014/main" id="{100C4F78-5172-4945-ADFF-68FA1EE30555}"/>
                </a:ext>
              </a:extLst>
            </p:cNvPr>
            <p:cNvSpPr/>
            <p:nvPr/>
          </p:nvSpPr>
          <p:spPr>
            <a:xfrm>
              <a:off x="8014762" y="4441653"/>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Post-Doctoral Scholar</a:t>
              </a:r>
            </a:p>
          </p:txBody>
        </p:sp>
      </p:grpSp>
      <p:sp>
        <p:nvSpPr>
          <p:cNvPr id="41" name="Rectangle 40">
            <a:extLst>
              <a:ext uri="{FF2B5EF4-FFF2-40B4-BE49-F238E27FC236}">
                <a16:creationId xmlns:a16="http://schemas.microsoft.com/office/drawing/2014/main" id="{9D8C2FC1-19FB-43E0-B97B-D5932BB5921A}"/>
              </a:ext>
            </a:extLst>
          </p:cNvPr>
          <p:cNvSpPr/>
          <p:nvPr/>
        </p:nvSpPr>
        <p:spPr>
          <a:xfrm>
            <a:off x="7309345" y="3949210"/>
            <a:ext cx="1026000" cy="382088"/>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sysClr val="windowText" lastClr="000000">
                <a:lumMod val="50000"/>
                <a:lumOff val="50000"/>
              </a:sysClr>
            </a:contourClr>
          </a:sp3d>
        </p:spPr>
        <p:txBody>
          <a:bodyPr spcFirstLastPara="0" vert="horz" wrap="square" lIns="54000" tIns="4286" rIns="54000"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Administrative</a:t>
            </a:r>
          </a:p>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Services</a:t>
            </a:r>
          </a:p>
        </p:txBody>
      </p:sp>
      <p:grpSp>
        <p:nvGrpSpPr>
          <p:cNvPr id="42" name="Group 41">
            <a:extLst>
              <a:ext uri="{FF2B5EF4-FFF2-40B4-BE49-F238E27FC236}">
                <a16:creationId xmlns:a16="http://schemas.microsoft.com/office/drawing/2014/main" id="{D58A0316-FB90-411F-B77F-459656FC4B24}"/>
              </a:ext>
              <a:ext uri="{C183D7F6-B498-43B3-948B-1728B52AA6E4}">
                <adec:decorative xmlns:adec="http://schemas.microsoft.com/office/drawing/2017/decorative" val="1"/>
              </a:ext>
            </a:extLst>
          </p:cNvPr>
          <p:cNvGrpSpPr/>
          <p:nvPr/>
        </p:nvGrpSpPr>
        <p:grpSpPr>
          <a:xfrm>
            <a:off x="7309344" y="4667342"/>
            <a:ext cx="1113179" cy="362269"/>
            <a:chOff x="9744174" y="4047630"/>
            <a:chExt cx="1368000" cy="483025"/>
          </a:xfrm>
        </p:grpSpPr>
        <p:sp>
          <p:nvSpPr>
            <p:cNvPr id="43" name="Rectangle 42">
              <a:extLst>
                <a:ext uri="{FF2B5EF4-FFF2-40B4-BE49-F238E27FC236}">
                  <a16:creationId xmlns:a16="http://schemas.microsoft.com/office/drawing/2014/main" id="{90F91928-2FE2-4D20-8E47-5990C17F11DD}"/>
                </a:ext>
              </a:extLst>
            </p:cNvPr>
            <p:cNvSpPr/>
            <p:nvPr/>
          </p:nvSpPr>
          <p:spPr>
            <a:xfrm>
              <a:off x="9744174" y="4047630"/>
              <a:ext cx="1368000" cy="483025"/>
            </a:xfrm>
            <a:prstGeom prst="rect">
              <a:avLst/>
            </a:prstGeom>
            <a:solidFill>
              <a:srgbClr val="46B298">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0"/>
                </a:lnSpc>
                <a:spcBef>
                  <a:spcPct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Sharon Laskowsky</a:t>
              </a:r>
            </a:p>
          </p:txBody>
        </p:sp>
        <p:sp>
          <p:nvSpPr>
            <p:cNvPr id="44" name="Rectangle 43">
              <a:extLst>
                <a:ext uri="{FF2B5EF4-FFF2-40B4-BE49-F238E27FC236}">
                  <a16:creationId xmlns:a16="http://schemas.microsoft.com/office/drawing/2014/main" id="{64EF15C8-5238-4D49-9036-2D33BC8A3D09}"/>
                </a:ext>
              </a:extLst>
            </p:cNvPr>
            <p:cNvSpPr/>
            <p:nvPr/>
          </p:nvSpPr>
          <p:spPr>
            <a:xfrm>
              <a:off x="9763732" y="4300630"/>
              <a:ext cx="1348442" cy="230025"/>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Administrative Assistant (UP)</a:t>
              </a:r>
            </a:p>
          </p:txBody>
        </p:sp>
      </p:grpSp>
      <p:grpSp>
        <p:nvGrpSpPr>
          <p:cNvPr id="45" name="Group 44">
            <a:extLst>
              <a:ext uri="{FF2B5EF4-FFF2-40B4-BE49-F238E27FC236}">
                <a16:creationId xmlns:a16="http://schemas.microsoft.com/office/drawing/2014/main" id="{C0500985-F96B-4900-90B7-42209789C25E}"/>
              </a:ext>
              <a:ext uri="{C183D7F6-B498-43B3-948B-1728B52AA6E4}">
                <adec:decorative xmlns:adec="http://schemas.microsoft.com/office/drawing/2017/decorative" val="1"/>
              </a:ext>
            </a:extLst>
          </p:cNvPr>
          <p:cNvGrpSpPr/>
          <p:nvPr/>
        </p:nvGrpSpPr>
        <p:grpSpPr>
          <a:xfrm>
            <a:off x="4059000" y="3056718"/>
            <a:ext cx="1026000" cy="389159"/>
            <a:chOff x="4417478" y="1996047"/>
            <a:chExt cx="1368000" cy="518878"/>
          </a:xfrm>
        </p:grpSpPr>
        <p:sp>
          <p:nvSpPr>
            <p:cNvPr id="46" name="Rectangle 45">
              <a:extLst>
                <a:ext uri="{FF2B5EF4-FFF2-40B4-BE49-F238E27FC236}">
                  <a16:creationId xmlns:a16="http://schemas.microsoft.com/office/drawing/2014/main" id="{51C8161C-CF5A-483B-9413-BCB59355662A}"/>
                </a:ext>
              </a:extLst>
            </p:cNvPr>
            <p:cNvSpPr/>
            <p:nvPr/>
          </p:nvSpPr>
          <p:spPr>
            <a:xfrm>
              <a:off x="4417478" y="1996047"/>
              <a:ext cx="1368000" cy="509451"/>
            </a:xfrm>
            <a:prstGeom prst="rect">
              <a:avLst/>
            </a:prstGeom>
            <a:solidFill>
              <a:sysClr val="window" lastClr="FFFFFF"/>
            </a:solidFill>
            <a:ln w="12700"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4286" tIns="4286" rIns="4286"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Gary Zajac</a:t>
              </a:r>
            </a:p>
          </p:txBody>
        </p:sp>
        <p:sp>
          <p:nvSpPr>
            <p:cNvPr id="47" name="Rectangle 46">
              <a:extLst>
                <a:ext uri="{FF2B5EF4-FFF2-40B4-BE49-F238E27FC236}">
                  <a16:creationId xmlns:a16="http://schemas.microsoft.com/office/drawing/2014/main" id="{229C6DEB-E886-4965-AEA5-743753962979}"/>
                </a:ext>
              </a:extLst>
            </p:cNvPr>
            <p:cNvSpPr/>
            <p:nvPr/>
          </p:nvSpPr>
          <p:spPr>
            <a:xfrm>
              <a:off x="4417478" y="2406925"/>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Managing Director</a:t>
              </a:r>
            </a:p>
          </p:txBody>
        </p:sp>
      </p:grpSp>
      <p:cxnSp>
        <p:nvCxnSpPr>
          <p:cNvPr id="48" name="Straight Connector 47" descr="decorative element">
            <a:extLst>
              <a:ext uri="{FF2B5EF4-FFF2-40B4-BE49-F238E27FC236}">
                <a16:creationId xmlns:a16="http://schemas.microsoft.com/office/drawing/2014/main" id="{AE64695D-F9A6-4679-8EF6-B0DA2FB1986E}"/>
              </a:ext>
            </a:extLst>
          </p:cNvPr>
          <p:cNvCxnSpPr>
            <a:cxnSpLocks/>
            <a:stCxn id="27" idx="2"/>
          </p:cNvCxnSpPr>
          <p:nvPr/>
        </p:nvCxnSpPr>
        <p:spPr>
          <a:xfrm>
            <a:off x="1340584" y="4315144"/>
            <a:ext cx="1627" cy="276998"/>
          </a:xfrm>
          <a:prstGeom prst="line">
            <a:avLst/>
          </a:prstGeom>
          <a:noFill/>
          <a:ln w="6350" cap="rnd" cmpd="sng" algn="ctr">
            <a:solidFill>
              <a:schemeClr val="tx1">
                <a:lumMod val="85000"/>
              </a:schemeClr>
            </a:solidFill>
            <a:prstDash val="solid"/>
            <a:headEnd type="none" w="sm" len="sm"/>
            <a:tailEnd type="none" w="sm" len="sm"/>
          </a:ln>
          <a:effectLst/>
          <a:scene3d>
            <a:camera prst="obliqueTopLeft"/>
            <a:lightRig rig="threePt" dir="t"/>
          </a:scene3d>
        </p:spPr>
      </p:cxnSp>
      <p:cxnSp>
        <p:nvCxnSpPr>
          <p:cNvPr id="49" name="Straight Connector 48" descr="decorative element">
            <a:extLst>
              <a:ext uri="{FF2B5EF4-FFF2-40B4-BE49-F238E27FC236}">
                <a16:creationId xmlns:a16="http://schemas.microsoft.com/office/drawing/2014/main" id="{15AE3EA5-4A3D-499E-A2C1-FB9655D74FB0}"/>
              </a:ext>
            </a:extLst>
          </p:cNvPr>
          <p:cNvCxnSpPr>
            <a:cxnSpLocks/>
            <a:stCxn id="29" idx="2"/>
          </p:cNvCxnSpPr>
          <p:nvPr/>
        </p:nvCxnSpPr>
        <p:spPr>
          <a:xfrm>
            <a:off x="2622297" y="4331298"/>
            <a:ext cx="1319" cy="276998"/>
          </a:xfrm>
          <a:prstGeom prst="line">
            <a:avLst/>
          </a:prstGeom>
          <a:noFill/>
          <a:ln w="6350" cap="rnd" cmpd="sng" algn="ctr">
            <a:solidFill>
              <a:schemeClr val="tx1">
                <a:lumMod val="85000"/>
              </a:schemeClr>
            </a:solidFill>
            <a:prstDash val="solid"/>
            <a:headEnd type="none" w="sm" len="sm"/>
            <a:tailEnd type="none" w="sm" len="sm"/>
          </a:ln>
          <a:effectLst/>
          <a:scene3d>
            <a:camera prst="obliqueTopLeft"/>
            <a:lightRig rig="threePt" dir="t"/>
          </a:scene3d>
        </p:spPr>
      </p:cxnSp>
      <p:cxnSp>
        <p:nvCxnSpPr>
          <p:cNvPr id="50" name="Straight Connector 49" descr="decorative element">
            <a:extLst>
              <a:ext uri="{FF2B5EF4-FFF2-40B4-BE49-F238E27FC236}">
                <a16:creationId xmlns:a16="http://schemas.microsoft.com/office/drawing/2014/main" id="{43DB96C7-3330-4490-9500-8370B5B88BFC}"/>
              </a:ext>
            </a:extLst>
          </p:cNvPr>
          <p:cNvCxnSpPr>
            <a:cxnSpLocks/>
            <a:stCxn id="31" idx="2"/>
          </p:cNvCxnSpPr>
          <p:nvPr/>
        </p:nvCxnSpPr>
        <p:spPr>
          <a:xfrm>
            <a:off x="3922310" y="4331298"/>
            <a:ext cx="1010" cy="276998"/>
          </a:xfrm>
          <a:prstGeom prst="line">
            <a:avLst/>
          </a:prstGeom>
          <a:noFill/>
          <a:ln w="6350" cap="rnd" cmpd="sng" algn="ctr">
            <a:solidFill>
              <a:sysClr val="window" lastClr="FFFFFF">
                <a:lumMod val="75000"/>
              </a:sysClr>
            </a:solidFill>
            <a:prstDash val="solid"/>
            <a:headEnd type="none" w="sm" len="sm"/>
            <a:tailEnd type="none" w="sm" len="sm"/>
          </a:ln>
          <a:effectLst/>
          <a:scene3d>
            <a:camera prst="obliqueTopLeft"/>
            <a:lightRig rig="threePt" dir="t"/>
          </a:scene3d>
        </p:spPr>
      </p:cxnSp>
      <p:cxnSp>
        <p:nvCxnSpPr>
          <p:cNvPr id="51" name="Straight Connector 50" descr="decorative element">
            <a:extLst>
              <a:ext uri="{FF2B5EF4-FFF2-40B4-BE49-F238E27FC236}">
                <a16:creationId xmlns:a16="http://schemas.microsoft.com/office/drawing/2014/main" id="{1425AB32-C557-4428-AF71-2063B42B18BA}"/>
              </a:ext>
            </a:extLst>
          </p:cNvPr>
          <p:cNvCxnSpPr>
            <a:cxnSpLocks/>
            <a:stCxn id="33" idx="2"/>
          </p:cNvCxnSpPr>
          <p:nvPr/>
        </p:nvCxnSpPr>
        <p:spPr>
          <a:xfrm>
            <a:off x="5222321" y="4331298"/>
            <a:ext cx="702" cy="276998"/>
          </a:xfrm>
          <a:prstGeom prst="line">
            <a:avLst/>
          </a:prstGeom>
          <a:noFill/>
          <a:ln w="6350" cap="rnd" cmpd="sng" algn="ctr">
            <a:solidFill>
              <a:sysClr val="window" lastClr="FFFFFF">
                <a:lumMod val="75000"/>
              </a:sysClr>
            </a:solidFill>
            <a:prstDash val="solid"/>
            <a:headEnd type="none" w="sm" len="sm"/>
            <a:tailEnd type="none" w="sm" len="sm"/>
          </a:ln>
          <a:effectLst/>
          <a:scene3d>
            <a:camera prst="obliqueTopLeft"/>
            <a:lightRig rig="threePt" dir="t"/>
          </a:scene3d>
        </p:spPr>
      </p:cxnSp>
      <p:cxnSp>
        <p:nvCxnSpPr>
          <p:cNvPr id="52" name="Straight Connector 51" descr="decorative element">
            <a:extLst>
              <a:ext uri="{FF2B5EF4-FFF2-40B4-BE49-F238E27FC236}">
                <a16:creationId xmlns:a16="http://schemas.microsoft.com/office/drawing/2014/main" id="{3531B868-029A-44CE-8B6A-3F7037DC1DA4}"/>
              </a:ext>
            </a:extLst>
          </p:cNvPr>
          <p:cNvCxnSpPr>
            <a:cxnSpLocks/>
            <a:stCxn id="37" idx="2"/>
          </p:cNvCxnSpPr>
          <p:nvPr/>
        </p:nvCxnSpPr>
        <p:spPr>
          <a:xfrm>
            <a:off x="6522333" y="4331298"/>
            <a:ext cx="394" cy="276998"/>
          </a:xfrm>
          <a:prstGeom prst="line">
            <a:avLst/>
          </a:prstGeom>
          <a:noFill/>
          <a:ln w="6350" cap="rnd" cmpd="sng" algn="ctr">
            <a:solidFill>
              <a:sysClr val="window" lastClr="FFFFFF">
                <a:lumMod val="75000"/>
              </a:sysClr>
            </a:solidFill>
            <a:prstDash val="solid"/>
            <a:headEnd type="none" w="sm" len="sm"/>
            <a:tailEnd type="none" w="sm" len="sm"/>
          </a:ln>
          <a:effectLst/>
          <a:scene3d>
            <a:camera prst="obliqueTopLeft"/>
            <a:lightRig rig="threePt" dir="t"/>
          </a:scene3d>
        </p:spPr>
      </p:cxnSp>
      <p:cxnSp>
        <p:nvCxnSpPr>
          <p:cNvPr id="53" name="Straight Connector 52" descr="decorative element">
            <a:extLst>
              <a:ext uri="{FF2B5EF4-FFF2-40B4-BE49-F238E27FC236}">
                <a16:creationId xmlns:a16="http://schemas.microsoft.com/office/drawing/2014/main" id="{709A16A0-FC3F-4498-A232-6CE455988DB4}"/>
              </a:ext>
            </a:extLst>
          </p:cNvPr>
          <p:cNvCxnSpPr>
            <a:cxnSpLocks/>
            <a:stCxn id="41" idx="2"/>
          </p:cNvCxnSpPr>
          <p:nvPr/>
        </p:nvCxnSpPr>
        <p:spPr>
          <a:xfrm>
            <a:off x="7822345" y="4331298"/>
            <a:ext cx="87" cy="276998"/>
          </a:xfrm>
          <a:prstGeom prst="line">
            <a:avLst/>
          </a:prstGeom>
          <a:noFill/>
          <a:ln w="6350" cap="rnd" cmpd="sng" algn="ctr">
            <a:solidFill>
              <a:sysClr val="window" lastClr="FFFFFF">
                <a:lumMod val="75000"/>
              </a:sysClr>
            </a:solidFill>
            <a:prstDash val="solid"/>
            <a:headEnd type="none" w="sm" len="sm"/>
            <a:tailEnd type="none" w="sm" len="sm"/>
          </a:ln>
          <a:effectLst/>
          <a:scene3d>
            <a:camera prst="obliqueTopLeft"/>
            <a:lightRig rig="threePt" dir="t"/>
          </a:scene3d>
        </p:spPr>
      </p:cxnSp>
      <p:sp>
        <p:nvSpPr>
          <p:cNvPr id="54" name="Oval 53" descr="decorative element">
            <a:extLst>
              <a:ext uri="{FF2B5EF4-FFF2-40B4-BE49-F238E27FC236}">
                <a16:creationId xmlns:a16="http://schemas.microsoft.com/office/drawing/2014/main" id="{1F241C4E-01AB-47F1-ACC7-D2FC6FC30EE7}"/>
              </a:ext>
            </a:extLst>
          </p:cNvPr>
          <p:cNvSpPr/>
          <p:nvPr/>
        </p:nvSpPr>
        <p:spPr>
          <a:xfrm>
            <a:off x="1281007" y="3865862"/>
            <a:ext cx="85811" cy="64471"/>
          </a:xfrm>
          <a:prstGeom prst="ellipse">
            <a:avLst/>
          </a:prstGeom>
          <a:noFill/>
          <a:ln w="19050" cap="rnd"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descr="decorative element">
            <a:extLst>
              <a:ext uri="{FF2B5EF4-FFF2-40B4-BE49-F238E27FC236}">
                <a16:creationId xmlns:a16="http://schemas.microsoft.com/office/drawing/2014/main" id="{A5E22B6F-B084-4C2E-B3D6-9E0CA6DCB9C7}"/>
              </a:ext>
            </a:extLst>
          </p:cNvPr>
          <p:cNvSpPr/>
          <p:nvPr/>
        </p:nvSpPr>
        <p:spPr>
          <a:xfrm>
            <a:off x="7779526" y="3865862"/>
            <a:ext cx="85811" cy="64471"/>
          </a:xfrm>
          <a:prstGeom prst="ellipse">
            <a:avLst/>
          </a:prstGeom>
          <a:noFill/>
          <a:ln w="19050" cap="rnd"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CC4781E0-7E49-47E8-88E9-6406A04B6CBD}"/>
              </a:ext>
              <a:ext uri="{C183D7F6-B498-43B3-948B-1728B52AA6E4}">
                <adec:decorative xmlns:adec="http://schemas.microsoft.com/office/drawing/2017/decorative" val="1"/>
              </a:ext>
            </a:extLst>
          </p:cNvPr>
          <p:cNvGrpSpPr/>
          <p:nvPr/>
        </p:nvGrpSpPr>
        <p:grpSpPr>
          <a:xfrm>
            <a:off x="4059000" y="2348880"/>
            <a:ext cx="1026000" cy="445163"/>
            <a:chOff x="5410380" y="965775"/>
            <a:chExt cx="1765620" cy="593551"/>
          </a:xfrm>
        </p:grpSpPr>
        <p:sp>
          <p:nvSpPr>
            <p:cNvPr id="57" name="Rectangle 56">
              <a:extLst>
                <a:ext uri="{FF2B5EF4-FFF2-40B4-BE49-F238E27FC236}">
                  <a16:creationId xmlns:a16="http://schemas.microsoft.com/office/drawing/2014/main" id="{7495CC83-01A7-489C-9000-A11597C935AE}"/>
                </a:ext>
              </a:extLst>
            </p:cNvPr>
            <p:cNvSpPr/>
            <p:nvPr/>
          </p:nvSpPr>
          <p:spPr>
            <a:xfrm>
              <a:off x="5410380" y="965775"/>
              <a:ext cx="1765619" cy="584126"/>
            </a:xfrm>
            <a:prstGeom prst="rect">
              <a:avLst/>
            </a:prstGeom>
            <a:solidFill>
              <a:sysClr val="window" lastClr="FFFFFF"/>
            </a:solidFill>
            <a:ln w="12700"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4286" tIns="4286" rIns="4286"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Derek Kreager</a:t>
              </a:r>
            </a:p>
          </p:txBody>
        </p:sp>
        <p:sp>
          <p:nvSpPr>
            <p:cNvPr id="58" name="Rectangle 57">
              <a:extLst>
                <a:ext uri="{FF2B5EF4-FFF2-40B4-BE49-F238E27FC236}">
                  <a16:creationId xmlns:a16="http://schemas.microsoft.com/office/drawing/2014/main" id="{10F65869-4243-44B5-8455-770BF034E96A}"/>
                </a:ext>
              </a:extLst>
            </p:cNvPr>
            <p:cNvSpPr/>
            <p:nvPr/>
          </p:nvSpPr>
          <p:spPr>
            <a:xfrm>
              <a:off x="5410380" y="1443880"/>
              <a:ext cx="1765620" cy="115446"/>
            </a:xfrm>
            <a:prstGeom prst="rect">
              <a:avLst/>
            </a:prstGeom>
            <a:solidFill>
              <a:srgbClr val="18276C"/>
            </a:solidFill>
            <a:ln w="19050" cap="rnd" cmpd="sng" algn="ctr">
              <a:noFill/>
              <a:prstDash val="solid"/>
            </a:ln>
            <a:effectLst>
              <a:glow rad="254000">
                <a:srgbClr val="477BD1">
                  <a:satMod val="175000"/>
                  <a:alpha val="10000"/>
                </a:srgbClr>
              </a:glow>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Director</a:t>
              </a:r>
            </a:p>
          </p:txBody>
        </p:sp>
      </p:grpSp>
      <p:sp>
        <p:nvSpPr>
          <p:cNvPr id="59" name="Oval 58">
            <a:extLst>
              <a:ext uri="{FF2B5EF4-FFF2-40B4-BE49-F238E27FC236}">
                <a16:creationId xmlns:a16="http://schemas.microsoft.com/office/drawing/2014/main" id="{E835D764-6148-4846-A0E4-8084F5C0945E}"/>
              </a:ext>
              <a:ext uri="{C183D7F6-B498-43B3-948B-1728B52AA6E4}">
                <adec:decorative xmlns:adec="http://schemas.microsoft.com/office/drawing/2017/decorative" val="1"/>
              </a:ext>
            </a:extLst>
          </p:cNvPr>
          <p:cNvSpPr/>
          <p:nvPr/>
        </p:nvSpPr>
        <p:spPr>
          <a:xfrm>
            <a:off x="4540979" y="2794044"/>
            <a:ext cx="64471" cy="64471"/>
          </a:xfrm>
          <a:prstGeom prst="ellipse">
            <a:avLst/>
          </a:prstGeom>
          <a:noFill/>
          <a:ln w="19050" cap="rnd" cmpd="sng" algn="ctr">
            <a:noFill/>
            <a:prstDash val="solid"/>
          </a:ln>
          <a:effectLst/>
          <a:scene3d>
            <a:camera prst="obliqueTopLeft"/>
            <a:lightRig rig="threePt" dir="t"/>
          </a:scene3d>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Connector: Elbow 59" descr="decorative element">
            <a:extLst>
              <a:ext uri="{FF2B5EF4-FFF2-40B4-BE49-F238E27FC236}">
                <a16:creationId xmlns:a16="http://schemas.microsoft.com/office/drawing/2014/main" id="{7687058F-A8A5-4F73-8875-66F4EEBD8E8D}"/>
              </a:ext>
            </a:extLst>
          </p:cNvPr>
          <p:cNvCxnSpPr>
            <a:cxnSpLocks/>
            <a:stCxn id="47" idx="2"/>
            <a:endCxn id="54" idx="0"/>
          </p:cNvCxnSpPr>
          <p:nvPr/>
        </p:nvCxnSpPr>
        <p:spPr>
          <a:xfrm rot="5400000">
            <a:off x="2737964" y="2031826"/>
            <a:ext cx="419985" cy="3248087"/>
          </a:xfrm>
          <a:prstGeom prst="bentConnector3">
            <a:avLst>
              <a:gd name="adj1" fmla="val 50000"/>
            </a:avLst>
          </a:prstGeom>
          <a:noFill/>
          <a:ln w="3175" cap="rnd" cmpd="sng" algn="ctr">
            <a:solidFill>
              <a:sysClr val="window" lastClr="FFFFFF">
                <a:lumMod val="75000"/>
              </a:sysClr>
            </a:solidFill>
            <a:prstDash val="solid"/>
            <a:headEnd type="none" w="sm" len="sm"/>
            <a:tailEnd type="none" w="sm" len="sm"/>
          </a:ln>
          <a:effectLst/>
        </p:spPr>
      </p:cxnSp>
      <p:cxnSp>
        <p:nvCxnSpPr>
          <p:cNvPr id="61" name="Connector: Elbow 60" descr="decorative element">
            <a:extLst>
              <a:ext uri="{FF2B5EF4-FFF2-40B4-BE49-F238E27FC236}">
                <a16:creationId xmlns:a16="http://schemas.microsoft.com/office/drawing/2014/main" id="{E5A19814-2E58-4FED-8FD7-08BF84C69938}"/>
              </a:ext>
            </a:extLst>
          </p:cNvPr>
          <p:cNvCxnSpPr>
            <a:cxnSpLocks/>
            <a:stCxn id="47" idx="2"/>
            <a:endCxn id="55" idx="0"/>
          </p:cNvCxnSpPr>
          <p:nvPr/>
        </p:nvCxnSpPr>
        <p:spPr>
          <a:xfrm rot="16200000" flipH="1">
            <a:off x="5987223" y="2030653"/>
            <a:ext cx="419985" cy="3250432"/>
          </a:xfrm>
          <a:prstGeom prst="bentConnector3">
            <a:avLst>
              <a:gd name="adj1" fmla="val 50000"/>
            </a:avLst>
          </a:prstGeom>
          <a:noFill/>
          <a:ln w="3175" cap="rnd" cmpd="sng" algn="ctr">
            <a:solidFill>
              <a:sysClr val="window" lastClr="FFFFFF">
                <a:lumMod val="75000"/>
              </a:sysClr>
            </a:solidFill>
            <a:prstDash val="solid"/>
            <a:headEnd type="none" w="sm" len="sm"/>
            <a:tailEnd type="none" w="sm" len="sm"/>
          </a:ln>
          <a:effectLst/>
        </p:spPr>
      </p:cxnSp>
      <p:cxnSp>
        <p:nvCxnSpPr>
          <p:cNvPr id="62" name="Straight Connector 61" descr="decorative element">
            <a:extLst>
              <a:ext uri="{FF2B5EF4-FFF2-40B4-BE49-F238E27FC236}">
                <a16:creationId xmlns:a16="http://schemas.microsoft.com/office/drawing/2014/main" id="{411F64C0-E899-43DD-9480-19F441F92FF4}"/>
              </a:ext>
            </a:extLst>
          </p:cNvPr>
          <p:cNvCxnSpPr>
            <a:cxnSpLocks/>
          </p:cNvCxnSpPr>
          <p:nvPr/>
        </p:nvCxnSpPr>
        <p:spPr>
          <a:xfrm>
            <a:off x="2649360" y="3651269"/>
            <a:ext cx="0" cy="214592"/>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3" name="Straight Connector 62" descr="decorative element">
            <a:extLst>
              <a:ext uri="{FF2B5EF4-FFF2-40B4-BE49-F238E27FC236}">
                <a16:creationId xmlns:a16="http://schemas.microsoft.com/office/drawing/2014/main" id="{27BC7394-7922-49EA-AF67-0040647BD33B}"/>
              </a:ext>
            </a:extLst>
          </p:cNvPr>
          <p:cNvCxnSpPr>
            <a:cxnSpLocks/>
          </p:cNvCxnSpPr>
          <p:nvPr/>
        </p:nvCxnSpPr>
        <p:spPr>
          <a:xfrm>
            <a:off x="3923320" y="3651269"/>
            <a:ext cx="8582" cy="214592"/>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4" name="Straight Connector 63" descr="decorative element">
            <a:extLst>
              <a:ext uri="{FF2B5EF4-FFF2-40B4-BE49-F238E27FC236}">
                <a16:creationId xmlns:a16="http://schemas.microsoft.com/office/drawing/2014/main" id="{D6C1F0DF-2E11-44FF-95C4-BF120D47F224}"/>
              </a:ext>
            </a:extLst>
          </p:cNvPr>
          <p:cNvCxnSpPr>
            <a:cxnSpLocks/>
          </p:cNvCxnSpPr>
          <p:nvPr/>
        </p:nvCxnSpPr>
        <p:spPr>
          <a:xfrm>
            <a:off x="5214444" y="3651269"/>
            <a:ext cx="0" cy="214592"/>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5" name="Straight Connector 64" descr="decorative element">
            <a:extLst>
              <a:ext uri="{FF2B5EF4-FFF2-40B4-BE49-F238E27FC236}">
                <a16:creationId xmlns:a16="http://schemas.microsoft.com/office/drawing/2014/main" id="{424889E3-A7BE-4386-974B-FBD870AE46A0}"/>
              </a:ext>
            </a:extLst>
          </p:cNvPr>
          <p:cNvCxnSpPr>
            <a:cxnSpLocks/>
          </p:cNvCxnSpPr>
          <p:nvPr/>
        </p:nvCxnSpPr>
        <p:spPr>
          <a:xfrm>
            <a:off x="6496986" y="3651269"/>
            <a:ext cx="0" cy="214592"/>
          </a:xfrm>
          <a:prstGeom prst="line">
            <a:avLst/>
          </a:prstGeom>
          <a:noFill/>
          <a:ln w="3175" cap="rnd" cmpd="sng" algn="ctr">
            <a:solidFill>
              <a:sysClr val="window" lastClr="FFFFFF">
                <a:lumMod val="75000"/>
              </a:sysClr>
            </a:solidFill>
            <a:prstDash val="solid"/>
            <a:headEnd type="none" w="sm" len="sm"/>
            <a:tailEnd type="none" w="sm" len="sm"/>
          </a:ln>
          <a:effectLst/>
        </p:spPr>
      </p:cxnSp>
      <p:grpSp>
        <p:nvGrpSpPr>
          <p:cNvPr id="66" name="Group 65">
            <a:extLst>
              <a:ext uri="{FF2B5EF4-FFF2-40B4-BE49-F238E27FC236}">
                <a16:creationId xmlns:a16="http://schemas.microsoft.com/office/drawing/2014/main" id="{CB5FAE57-A195-4D05-9B49-A5CE3A3BF199}"/>
              </a:ext>
              <a:ext uri="{C183D7F6-B498-43B3-948B-1728B52AA6E4}">
                <adec:decorative xmlns:adec="http://schemas.microsoft.com/office/drawing/2017/decorative" val="1"/>
              </a:ext>
            </a:extLst>
          </p:cNvPr>
          <p:cNvGrpSpPr/>
          <p:nvPr/>
        </p:nvGrpSpPr>
        <p:grpSpPr>
          <a:xfrm>
            <a:off x="7317301" y="5124353"/>
            <a:ext cx="1113179" cy="359370"/>
            <a:chOff x="9744174" y="4051495"/>
            <a:chExt cx="1368000" cy="479160"/>
          </a:xfrm>
        </p:grpSpPr>
        <p:sp>
          <p:nvSpPr>
            <p:cNvPr id="67" name="Rectangle 66">
              <a:extLst>
                <a:ext uri="{FF2B5EF4-FFF2-40B4-BE49-F238E27FC236}">
                  <a16:creationId xmlns:a16="http://schemas.microsoft.com/office/drawing/2014/main" id="{6B17F0AD-3587-4527-BD8B-0D8C6C3CD8A5}"/>
                </a:ext>
              </a:extLst>
            </p:cNvPr>
            <p:cNvSpPr/>
            <p:nvPr/>
          </p:nvSpPr>
          <p:spPr>
            <a:xfrm>
              <a:off x="9744174" y="4051495"/>
              <a:ext cx="1368000" cy="479160"/>
            </a:xfrm>
            <a:prstGeom prst="rect">
              <a:avLst/>
            </a:prstGeom>
            <a:solidFill>
              <a:srgbClr val="46B298">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0"/>
                </a:lnSpc>
                <a:spcBef>
                  <a:spcPct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Dennis Dozier</a:t>
              </a:r>
            </a:p>
          </p:txBody>
        </p:sp>
        <p:sp>
          <p:nvSpPr>
            <p:cNvPr id="68" name="Rectangle 67">
              <a:extLst>
                <a:ext uri="{FF2B5EF4-FFF2-40B4-BE49-F238E27FC236}">
                  <a16:creationId xmlns:a16="http://schemas.microsoft.com/office/drawing/2014/main" id="{2DA38186-E03A-4B19-868D-ED1A526ADEC7}"/>
                </a:ext>
              </a:extLst>
            </p:cNvPr>
            <p:cNvSpPr/>
            <p:nvPr/>
          </p:nvSpPr>
          <p:spPr>
            <a:xfrm>
              <a:off x="9763732" y="4302361"/>
              <a:ext cx="1348442" cy="228294"/>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Administrative Assistant </a:t>
              </a:r>
            </a:p>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a:t>
              </a: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Abington</a:t>
              </a: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grpSp>
      <p:sp>
        <p:nvSpPr>
          <p:cNvPr id="69" name="Oval 68">
            <a:extLst>
              <a:ext uri="{FF2B5EF4-FFF2-40B4-BE49-F238E27FC236}">
                <a16:creationId xmlns:a16="http://schemas.microsoft.com/office/drawing/2014/main" id="{A55EC29E-C560-40FC-90A5-4E2788E57746}"/>
              </a:ext>
              <a:ext uri="{C183D7F6-B498-43B3-948B-1728B52AA6E4}">
                <adec:decorative xmlns:adec="http://schemas.microsoft.com/office/drawing/2017/decorative" val="1"/>
              </a:ext>
            </a:extLst>
          </p:cNvPr>
          <p:cNvSpPr/>
          <p:nvPr/>
        </p:nvSpPr>
        <p:spPr>
          <a:xfrm>
            <a:off x="2704839" y="3152623"/>
            <a:ext cx="64471" cy="64471"/>
          </a:xfrm>
          <a:prstGeom prst="ellipse">
            <a:avLst/>
          </a:prstGeom>
          <a:noFill/>
          <a:ln w="19050" cap="rnd" cmpd="sng" algn="ctr">
            <a:noFill/>
            <a:prstDash val="solid"/>
          </a:ln>
          <a:effectLst/>
          <a:scene3d>
            <a:camera prst="obliqueTopLeft"/>
            <a:lightRig rig="threePt" dir="t"/>
          </a:scene3d>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70" name="Straight Connector 69">
            <a:extLst>
              <a:ext uri="{FF2B5EF4-FFF2-40B4-BE49-F238E27FC236}">
                <a16:creationId xmlns:a16="http://schemas.microsoft.com/office/drawing/2014/main" id="{1CEEF071-D46B-4268-BD33-BDDA244BE76E}"/>
              </a:ext>
            </a:extLst>
          </p:cNvPr>
          <p:cNvCxnSpPr>
            <a:cxnSpLocks/>
            <a:stCxn id="59" idx="0"/>
          </p:cNvCxnSpPr>
          <p:nvPr/>
        </p:nvCxnSpPr>
        <p:spPr>
          <a:xfrm>
            <a:off x="4573215" y="2794044"/>
            <a:ext cx="0" cy="132461"/>
          </a:xfrm>
          <a:prstGeom prst="line">
            <a:avLst/>
          </a:prstGeom>
          <a:noFill/>
          <a:ln w="9525" cap="rnd" cmpd="sng" algn="ctr">
            <a:solidFill>
              <a:srgbClr val="EBEBEB">
                <a:lumMod val="75000"/>
              </a:srgbClr>
            </a:solidFill>
            <a:prstDash val="solid"/>
          </a:ln>
          <a:effectLst/>
        </p:spPr>
      </p:cxnSp>
      <p:cxnSp>
        <p:nvCxnSpPr>
          <p:cNvPr id="71" name="Connector: Elbow 70">
            <a:extLst>
              <a:ext uri="{FF2B5EF4-FFF2-40B4-BE49-F238E27FC236}">
                <a16:creationId xmlns:a16="http://schemas.microsoft.com/office/drawing/2014/main" id="{080D1D21-5BA5-48B1-AE23-B3454D6397A5}"/>
              </a:ext>
            </a:extLst>
          </p:cNvPr>
          <p:cNvCxnSpPr>
            <a:cxnSpLocks/>
            <a:stCxn id="57" idx="1"/>
          </p:cNvCxnSpPr>
          <p:nvPr/>
        </p:nvCxnSpPr>
        <p:spPr>
          <a:xfrm rot="10800000" flipV="1">
            <a:off x="3248859" y="2567926"/>
            <a:ext cx="810141" cy="358579"/>
          </a:xfrm>
          <a:prstGeom prst="bentConnector3">
            <a:avLst/>
          </a:prstGeom>
          <a:noFill/>
          <a:ln w="9525" cap="rnd" cmpd="sng" algn="ctr">
            <a:solidFill>
              <a:schemeClr val="tx1">
                <a:lumMod val="85000"/>
              </a:schemeClr>
            </a:solidFill>
            <a:prstDash val="solid"/>
          </a:ln>
          <a:effectLst/>
        </p:spPr>
      </p:cxnSp>
      <p:grpSp>
        <p:nvGrpSpPr>
          <p:cNvPr id="72" name="Group 71">
            <a:extLst>
              <a:ext uri="{FF2B5EF4-FFF2-40B4-BE49-F238E27FC236}">
                <a16:creationId xmlns:a16="http://schemas.microsoft.com/office/drawing/2014/main" id="{F34C3F9A-C110-4463-9133-F16DE7EFE5DC}"/>
              </a:ext>
              <a:ext uri="{C183D7F6-B498-43B3-948B-1728B52AA6E4}">
                <adec:decorative xmlns:adec="http://schemas.microsoft.com/office/drawing/2017/decorative" val="1"/>
              </a:ext>
            </a:extLst>
          </p:cNvPr>
          <p:cNvGrpSpPr/>
          <p:nvPr/>
        </p:nvGrpSpPr>
        <p:grpSpPr>
          <a:xfrm>
            <a:off x="6005648" y="6033291"/>
            <a:ext cx="1040050" cy="372590"/>
            <a:chOff x="7996029" y="5250203"/>
            <a:chExt cx="1386733" cy="496786"/>
          </a:xfrm>
        </p:grpSpPr>
        <p:sp>
          <p:nvSpPr>
            <p:cNvPr id="73" name="Rectangle 72">
              <a:extLst>
                <a:ext uri="{FF2B5EF4-FFF2-40B4-BE49-F238E27FC236}">
                  <a16:creationId xmlns:a16="http://schemas.microsoft.com/office/drawing/2014/main" id="{69C7DB0B-5786-4134-A9A4-04F1F9159B8B}"/>
                </a:ext>
              </a:extLst>
            </p:cNvPr>
            <p:cNvSpPr/>
            <p:nvPr/>
          </p:nvSpPr>
          <p:spPr>
            <a:xfrm>
              <a:off x="7996029" y="5250203"/>
              <a:ext cx="1368000" cy="479160"/>
            </a:xfrm>
            <a:prstGeom prst="rect">
              <a:avLst/>
            </a:prstGeom>
            <a:solidFill>
              <a:srgbClr val="E25247">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Jordan Zvonkovich</a:t>
              </a:r>
            </a:p>
          </p:txBody>
        </p:sp>
        <p:sp>
          <p:nvSpPr>
            <p:cNvPr id="74" name="Rectangle 73">
              <a:extLst>
                <a:ext uri="{FF2B5EF4-FFF2-40B4-BE49-F238E27FC236}">
                  <a16:creationId xmlns:a16="http://schemas.microsoft.com/office/drawing/2014/main" id="{A006D75B-6E91-42AE-9064-354A1BB07452}"/>
                </a:ext>
              </a:extLst>
            </p:cNvPr>
            <p:cNvSpPr/>
            <p:nvPr/>
          </p:nvSpPr>
          <p:spPr>
            <a:xfrm>
              <a:off x="8014762" y="5638989"/>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Graduate Assistant</a:t>
              </a:r>
            </a:p>
          </p:txBody>
        </p:sp>
      </p:grpSp>
      <p:grpSp>
        <p:nvGrpSpPr>
          <p:cNvPr id="75" name="Group 74">
            <a:extLst>
              <a:ext uri="{FF2B5EF4-FFF2-40B4-BE49-F238E27FC236}">
                <a16:creationId xmlns:a16="http://schemas.microsoft.com/office/drawing/2014/main" id="{E95F7A24-6165-4542-BF23-686FB77D2143}"/>
              </a:ext>
              <a:ext uri="{C183D7F6-B498-43B3-948B-1728B52AA6E4}">
                <adec:decorative xmlns:adec="http://schemas.microsoft.com/office/drawing/2017/decorative" val="1"/>
              </a:ext>
            </a:extLst>
          </p:cNvPr>
          <p:cNvGrpSpPr/>
          <p:nvPr/>
        </p:nvGrpSpPr>
        <p:grpSpPr>
          <a:xfrm>
            <a:off x="2148249" y="2762281"/>
            <a:ext cx="1113179" cy="359370"/>
            <a:chOff x="9744174" y="4051495"/>
            <a:chExt cx="1368000" cy="479160"/>
          </a:xfrm>
        </p:grpSpPr>
        <p:sp>
          <p:nvSpPr>
            <p:cNvPr id="76" name="Rectangle 75">
              <a:extLst>
                <a:ext uri="{FF2B5EF4-FFF2-40B4-BE49-F238E27FC236}">
                  <a16:creationId xmlns:a16="http://schemas.microsoft.com/office/drawing/2014/main" id="{4B8C7CDD-B1C6-41FB-B108-85BE33C5DBAF}"/>
                </a:ext>
              </a:extLst>
            </p:cNvPr>
            <p:cNvSpPr/>
            <p:nvPr/>
          </p:nvSpPr>
          <p:spPr>
            <a:xfrm>
              <a:off x="9744174" y="4051495"/>
              <a:ext cx="1368000" cy="479160"/>
            </a:xfrm>
            <a:prstGeom prst="rect">
              <a:avLst/>
            </a:prstGeom>
            <a:solidFill>
              <a:srgbClr val="46B298">
                <a:lumMod val="50000"/>
              </a:srgbClr>
            </a:solidFill>
            <a:ln w="19050" cap="rnd" cmpd="sng" algn="ctr">
              <a:noFill/>
              <a:prstDash val="solid"/>
            </a:ln>
            <a:effectLst/>
            <a:scene3d>
              <a:camera prst="obliqueTopLeft"/>
              <a:lightRig rig="brightRoom" dir="t"/>
            </a:scene3d>
            <a:sp3d extrusionH="190500"/>
          </p:spPr>
          <p:txBody>
            <a:bodyPr spcFirstLastPara="0" vert="horz" wrap="square" lIns="54000" tIns="0" rIns="54000" bIns="81000"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Rebecca Reitz</a:t>
              </a:r>
            </a:p>
          </p:txBody>
        </p:sp>
        <p:sp>
          <p:nvSpPr>
            <p:cNvPr id="77" name="Rectangle 76">
              <a:extLst>
                <a:ext uri="{FF2B5EF4-FFF2-40B4-BE49-F238E27FC236}">
                  <a16:creationId xmlns:a16="http://schemas.microsoft.com/office/drawing/2014/main" id="{907AAEDF-ECDE-407B-9144-3FD8BB6312DF}"/>
                </a:ext>
              </a:extLst>
            </p:cNvPr>
            <p:cNvSpPr/>
            <p:nvPr/>
          </p:nvSpPr>
          <p:spPr>
            <a:xfrm>
              <a:off x="9763732" y="4441653"/>
              <a:ext cx="1348442" cy="89002"/>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Outreach/Enrichment</a:t>
              </a:r>
            </a:p>
          </p:txBody>
        </p:sp>
      </p:grpSp>
      <p:cxnSp>
        <p:nvCxnSpPr>
          <p:cNvPr id="78" name="Straight Connector 77">
            <a:extLst>
              <a:ext uri="{FF2B5EF4-FFF2-40B4-BE49-F238E27FC236}">
                <a16:creationId xmlns:a16="http://schemas.microsoft.com/office/drawing/2014/main" id="{B458D274-FF56-4426-BDE8-16CD50C30FEC}"/>
              </a:ext>
            </a:extLst>
          </p:cNvPr>
          <p:cNvCxnSpPr>
            <a:cxnSpLocks/>
            <a:stCxn id="28" idx="2"/>
          </p:cNvCxnSpPr>
          <p:nvPr/>
        </p:nvCxnSpPr>
        <p:spPr>
          <a:xfrm>
            <a:off x="1322286" y="5029610"/>
            <a:ext cx="0" cy="719346"/>
          </a:xfrm>
          <a:prstGeom prst="line">
            <a:avLst/>
          </a:prstGeom>
          <a:ln>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5825EB2F-A191-49E1-BB20-4715251B9647}"/>
              </a:ext>
              <a:ext uri="{C183D7F6-B498-43B3-948B-1728B52AA6E4}">
                <adec:decorative xmlns:adec="http://schemas.microsoft.com/office/drawing/2017/decorative" val="1"/>
              </a:ext>
            </a:extLst>
          </p:cNvPr>
          <p:cNvGrpSpPr/>
          <p:nvPr/>
        </p:nvGrpSpPr>
        <p:grpSpPr>
          <a:xfrm>
            <a:off x="809696" y="5814581"/>
            <a:ext cx="1026000" cy="445163"/>
            <a:chOff x="5410380" y="965775"/>
            <a:chExt cx="1765620" cy="593551"/>
          </a:xfrm>
        </p:grpSpPr>
        <p:sp>
          <p:nvSpPr>
            <p:cNvPr id="81" name="Rectangle 80">
              <a:extLst>
                <a:ext uri="{FF2B5EF4-FFF2-40B4-BE49-F238E27FC236}">
                  <a16:creationId xmlns:a16="http://schemas.microsoft.com/office/drawing/2014/main" id="{98B5DEAC-A624-43A1-A4E3-96ACDB8F3146}"/>
                </a:ext>
              </a:extLst>
            </p:cNvPr>
            <p:cNvSpPr/>
            <p:nvPr/>
          </p:nvSpPr>
          <p:spPr>
            <a:xfrm>
              <a:off x="5410380" y="965775"/>
              <a:ext cx="1765619" cy="584126"/>
            </a:xfrm>
            <a:prstGeom prst="rect">
              <a:avLst/>
            </a:prstGeom>
            <a:solidFill>
              <a:sysClr val="window" lastClr="FFFFFF"/>
            </a:solidFill>
            <a:ln w="12700"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4286" tIns="4286" rIns="4286"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Eric Baumer</a:t>
              </a:r>
            </a:p>
          </p:txBody>
        </p:sp>
        <p:sp>
          <p:nvSpPr>
            <p:cNvPr id="82" name="Rectangle 81">
              <a:extLst>
                <a:ext uri="{FF2B5EF4-FFF2-40B4-BE49-F238E27FC236}">
                  <a16:creationId xmlns:a16="http://schemas.microsoft.com/office/drawing/2014/main" id="{19A0201B-8F2D-40CE-9D1B-C74D817B8542}"/>
                </a:ext>
              </a:extLst>
            </p:cNvPr>
            <p:cNvSpPr/>
            <p:nvPr/>
          </p:nvSpPr>
          <p:spPr>
            <a:xfrm>
              <a:off x="5410380" y="1443880"/>
              <a:ext cx="1765620" cy="115446"/>
            </a:xfrm>
            <a:prstGeom prst="rect">
              <a:avLst/>
            </a:prstGeom>
            <a:solidFill>
              <a:srgbClr val="18276C"/>
            </a:solidFill>
            <a:ln w="19050" cap="rnd" cmpd="sng" algn="ctr">
              <a:noFill/>
              <a:prstDash val="solid"/>
            </a:ln>
            <a:effectLst>
              <a:glow rad="254000">
                <a:srgbClr val="477BD1">
                  <a:satMod val="175000"/>
                  <a:alpha val="10000"/>
                </a:srgbClr>
              </a:glow>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a:ea typeface="+mn-ea"/>
                  <a:cs typeface="+mn-cs"/>
                </a:rPr>
                <a:t>Faculty Advisor</a:t>
              </a:r>
            </a:p>
          </p:txBody>
        </p:sp>
      </p:grpSp>
      <p:grpSp>
        <p:nvGrpSpPr>
          <p:cNvPr id="79" name="Group 78">
            <a:extLst>
              <a:ext uri="{FF2B5EF4-FFF2-40B4-BE49-F238E27FC236}">
                <a16:creationId xmlns:a16="http://schemas.microsoft.com/office/drawing/2014/main" id="{2E40090A-033B-4308-A010-3BADA7FAB3B0}"/>
              </a:ext>
              <a:ext uri="{C183D7F6-B498-43B3-948B-1728B52AA6E4}">
                <adec:decorative xmlns:adec="http://schemas.microsoft.com/office/drawing/2017/decorative" val="1"/>
              </a:ext>
            </a:extLst>
          </p:cNvPr>
          <p:cNvGrpSpPr/>
          <p:nvPr/>
        </p:nvGrpSpPr>
        <p:grpSpPr>
          <a:xfrm>
            <a:off x="5994272" y="2703923"/>
            <a:ext cx="1026000" cy="445163"/>
            <a:chOff x="5410380" y="965775"/>
            <a:chExt cx="1765620" cy="593551"/>
          </a:xfrm>
        </p:grpSpPr>
        <p:sp>
          <p:nvSpPr>
            <p:cNvPr id="83" name="Rectangle 82">
              <a:extLst>
                <a:ext uri="{FF2B5EF4-FFF2-40B4-BE49-F238E27FC236}">
                  <a16:creationId xmlns:a16="http://schemas.microsoft.com/office/drawing/2014/main" id="{1B57B606-8C03-40D8-8A04-8501E20BD673}"/>
                </a:ext>
              </a:extLst>
            </p:cNvPr>
            <p:cNvSpPr/>
            <p:nvPr/>
          </p:nvSpPr>
          <p:spPr>
            <a:xfrm>
              <a:off x="5410380" y="965775"/>
              <a:ext cx="1765619" cy="584126"/>
            </a:xfrm>
            <a:prstGeom prst="rect">
              <a:avLst/>
            </a:prstGeom>
            <a:solidFill>
              <a:sysClr val="window" lastClr="FFFFFF"/>
            </a:solidFill>
            <a:ln w="12700"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4286" tIns="4286" rIns="4286" bIns="40508"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Megan Kurlychek</a:t>
              </a:r>
            </a:p>
          </p:txBody>
        </p:sp>
        <p:sp>
          <p:nvSpPr>
            <p:cNvPr id="84" name="Rectangle 83">
              <a:extLst>
                <a:ext uri="{FF2B5EF4-FFF2-40B4-BE49-F238E27FC236}">
                  <a16:creationId xmlns:a16="http://schemas.microsoft.com/office/drawing/2014/main" id="{0E132645-D034-4045-9366-1884EEAC3B3B}"/>
                </a:ext>
              </a:extLst>
            </p:cNvPr>
            <p:cNvSpPr/>
            <p:nvPr/>
          </p:nvSpPr>
          <p:spPr>
            <a:xfrm>
              <a:off x="5410380" y="1443880"/>
              <a:ext cx="1765620" cy="115446"/>
            </a:xfrm>
            <a:prstGeom prst="rect">
              <a:avLst/>
            </a:prstGeom>
            <a:solidFill>
              <a:srgbClr val="18276C"/>
            </a:solidFill>
            <a:ln w="19050" cap="rnd" cmpd="sng" algn="ctr">
              <a:noFill/>
              <a:prstDash val="solid"/>
            </a:ln>
            <a:effectLst>
              <a:glow rad="254000">
                <a:srgbClr val="477BD1">
                  <a:satMod val="175000"/>
                  <a:alpha val="10000"/>
                </a:srgbClr>
              </a:glow>
            </a:effectLst>
            <a:scene3d>
              <a:camera prst="obliqueTopLeft"/>
              <a:lightRig rig="brightRoom" dir="t"/>
            </a:scene3d>
            <a:sp3d extrusionH="88900"/>
          </p:spPr>
          <p:txBody>
            <a:bodyPr spcFirstLastPara="0" vert="horz" wrap="square" lIns="17145" tIns="4286" rIns="17145" bIns="4286" numCol="1" spcCol="1270" anchor="ctr" anchorCtr="0">
              <a:noAutofit/>
              <a:flatTx/>
            </a:bodyPr>
            <a:lstStyle/>
            <a:p>
              <a:pPr marL="0" marR="0" lvl="0" indent="0" algn="ctr" defTabSz="300038" eaLnBrk="1" fontAlgn="auto" latinLnBrk="0" hangingPunct="1">
                <a:lnSpc>
                  <a:spcPct val="90000"/>
                </a:lnSpc>
                <a:spcBef>
                  <a:spcPct val="0"/>
                </a:spcBef>
                <a:spcAft>
                  <a:spcPct val="350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Associate Director</a:t>
              </a:r>
            </a:p>
          </p:txBody>
        </p:sp>
      </p:grpSp>
      <p:cxnSp>
        <p:nvCxnSpPr>
          <p:cNvPr id="85" name="Connector: Elbow 84">
            <a:extLst>
              <a:ext uri="{FF2B5EF4-FFF2-40B4-BE49-F238E27FC236}">
                <a16:creationId xmlns:a16="http://schemas.microsoft.com/office/drawing/2014/main" id="{E6793CC9-8FB1-470C-9E3A-BAA0E164D103}"/>
              </a:ext>
            </a:extLst>
          </p:cNvPr>
          <p:cNvCxnSpPr>
            <a:cxnSpLocks/>
            <a:endCxn id="83" idx="1"/>
          </p:cNvCxnSpPr>
          <p:nvPr/>
        </p:nvCxnSpPr>
        <p:spPr>
          <a:xfrm>
            <a:off x="5084999" y="2567927"/>
            <a:ext cx="909273" cy="355043"/>
          </a:xfrm>
          <a:prstGeom prst="bentConnector3">
            <a:avLst>
              <a:gd name="adj1" fmla="val 50000"/>
            </a:avLst>
          </a:prstGeom>
          <a:noFill/>
          <a:ln w="9525" cap="rnd" cmpd="sng" algn="ctr">
            <a:solidFill>
              <a:schemeClr val="tx1">
                <a:lumMod val="85000"/>
              </a:schemeClr>
            </a:solidFill>
            <a:prstDash val="solid"/>
          </a:ln>
          <a:effectLst/>
        </p:spPr>
      </p:cxnSp>
      <p:cxnSp>
        <p:nvCxnSpPr>
          <p:cNvPr id="86" name="Straight Connector 85">
            <a:extLst>
              <a:ext uri="{FF2B5EF4-FFF2-40B4-BE49-F238E27FC236}">
                <a16:creationId xmlns:a16="http://schemas.microsoft.com/office/drawing/2014/main" id="{D434516D-6298-4469-81D2-E00EFEEEA1DB}"/>
              </a:ext>
            </a:extLst>
          </p:cNvPr>
          <p:cNvCxnSpPr>
            <a:cxnSpLocks/>
            <a:stCxn id="84" idx="2"/>
          </p:cNvCxnSpPr>
          <p:nvPr/>
        </p:nvCxnSpPr>
        <p:spPr>
          <a:xfrm flipH="1">
            <a:off x="6496985" y="3149086"/>
            <a:ext cx="10287" cy="522906"/>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96F9B04-4D10-4C43-9141-DA182A2299B7}"/>
              </a:ext>
            </a:extLst>
          </p:cNvPr>
          <p:cNvCxnSpPr/>
          <p:nvPr/>
        </p:nvCxnSpPr>
        <p:spPr>
          <a:xfrm flipV="1">
            <a:off x="5084999" y="5748955"/>
            <a:ext cx="783145" cy="27432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1455B7-203D-4973-A458-B1713EAB597A}"/>
              </a:ext>
            </a:extLst>
          </p:cNvPr>
          <p:cNvSpPr txBox="1"/>
          <p:nvPr/>
        </p:nvSpPr>
        <p:spPr>
          <a:xfrm>
            <a:off x="2768975" y="5969117"/>
            <a:ext cx="2375971" cy="369332"/>
          </a:xfrm>
          <a:prstGeom prst="rect">
            <a:avLst/>
          </a:prstGeom>
          <a:noFill/>
        </p:spPr>
        <p:txBody>
          <a:bodyPr wrap="none" rtlCol="0">
            <a:spAutoFit/>
          </a:bodyPr>
          <a:lstStyle/>
          <a:p>
            <a:r>
              <a:rPr lang="en-US" dirty="0"/>
              <a:t>Opening Spring, 2020</a:t>
            </a:r>
          </a:p>
        </p:txBody>
      </p:sp>
      <p:sp>
        <p:nvSpPr>
          <p:cNvPr id="7" name="Oval 6">
            <a:extLst>
              <a:ext uri="{FF2B5EF4-FFF2-40B4-BE49-F238E27FC236}">
                <a16:creationId xmlns:a16="http://schemas.microsoft.com/office/drawing/2014/main" id="{7C7DAC04-4CF0-497B-AE10-A1250100B14A}"/>
              </a:ext>
            </a:extLst>
          </p:cNvPr>
          <p:cNvSpPr/>
          <p:nvPr/>
        </p:nvSpPr>
        <p:spPr>
          <a:xfrm>
            <a:off x="5735320" y="2465727"/>
            <a:ext cx="1574021" cy="87036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EF51A50D-5463-4BAF-A90B-F447D5491999}"/>
              </a:ext>
            </a:extLst>
          </p:cNvPr>
          <p:cNvSpPr/>
          <p:nvPr/>
        </p:nvSpPr>
        <p:spPr>
          <a:xfrm>
            <a:off x="4497024" y="4470224"/>
            <a:ext cx="1429188" cy="69317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1341991-227C-430F-968F-341019095B05}"/>
              </a:ext>
            </a:extLst>
          </p:cNvPr>
          <p:cNvSpPr/>
          <p:nvPr/>
        </p:nvSpPr>
        <p:spPr>
          <a:xfrm>
            <a:off x="7146593" y="4906040"/>
            <a:ext cx="1429188" cy="768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3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Center Themes </a:t>
            </a:r>
          </a:p>
        </p:txBody>
      </p:sp>
      <p:pic>
        <p:nvPicPr>
          <p:cNvPr id="4" name="Picture 3"/>
          <p:cNvPicPr>
            <a:picLocks noChangeAspect="1"/>
          </p:cNvPicPr>
          <p:nvPr/>
        </p:nvPicPr>
        <p:blipFill>
          <a:blip r:embed="rId2"/>
          <a:stretch>
            <a:fillRect/>
          </a:stretch>
        </p:blipFill>
        <p:spPr>
          <a:xfrm>
            <a:off x="7845439" y="1124744"/>
            <a:ext cx="1298561" cy="566977"/>
          </a:xfrm>
          <a:prstGeom prst="rect">
            <a:avLst/>
          </a:prstGeom>
        </p:spPr>
      </p:pic>
      <p:pic>
        <p:nvPicPr>
          <p:cNvPr id="5" name="Picture 4">
            <a:extLst>
              <a:ext uri="{FF2B5EF4-FFF2-40B4-BE49-F238E27FC236}">
                <a16:creationId xmlns:a16="http://schemas.microsoft.com/office/drawing/2014/main" id="{ECCCE591-8A62-4833-8E79-E1F0395E4FF6}"/>
              </a:ext>
            </a:extLst>
          </p:cNvPr>
          <p:cNvPicPr>
            <a:picLocks noChangeAspect="1"/>
          </p:cNvPicPr>
          <p:nvPr/>
        </p:nvPicPr>
        <p:blipFill>
          <a:blip r:embed="rId3"/>
          <a:stretch>
            <a:fillRect/>
          </a:stretch>
        </p:blipFill>
        <p:spPr>
          <a:xfrm>
            <a:off x="1367644" y="2204864"/>
            <a:ext cx="6408712" cy="4567505"/>
          </a:xfrm>
          <a:prstGeom prst="rect">
            <a:avLst/>
          </a:prstGeom>
        </p:spPr>
      </p:pic>
    </p:spTree>
    <p:extLst>
      <p:ext uri="{BB962C8B-B14F-4D97-AF65-F5344CB8AC3E}">
        <p14:creationId xmlns:p14="http://schemas.microsoft.com/office/powerpoint/2010/main" val="21850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Center Themes </a:t>
            </a:r>
          </a:p>
        </p:txBody>
      </p:sp>
      <p:pic>
        <p:nvPicPr>
          <p:cNvPr id="4" name="Picture 3"/>
          <p:cNvPicPr>
            <a:picLocks noChangeAspect="1"/>
          </p:cNvPicPr>
          <p:nvPr/>
        </p:nvPicPr>
        <p:blipFill>
          <a:blip r:embed="rId2"/>
          <a:stretch>
            <a:fillRect/>
          </a:stretch>
        </p:blipFill>
        <p:spPr>
          <a:xfrm>
            <a:off x="7845439" y="1124744"/>
            <a:ext cx="1298561" cy="566977"/>
          </a:xfrm>
          <a:prstGeom prst="rect">
            <a:avLst/>
          </a:prstGeom>
        </p:spPr>
      </p:pic>
      <p:pic>
        <p:nvPicPr>
          <p:cNvPr id="5" name="Picture 4">
            <a:extLst>
              <a:ext uri="{FF2B5EF4-FFF2-40B4-BE49-F238E27FC236}">
                <a16:creationId xmlns:a16="http://schemas.microsoft.com/office/drawing/2014/main" id="{ECCCE591-8A62-4833-8E79-E1F0395E4FF6}"/>
              </a:ext>
            </a:extLst>
          </p:cNvPr>
          <p:cNvPicPr>
            <a:picLocks noChangeAspect="1"/>
          </p:cNvPicPr>
          <p:nvPr/>
        </p:nvPicPr>
        <p:blipFill>
          <a:blip r:embed="rId3"/>
          <a:stretch>
            <a:fillRect/>
          </a:stretch>
        </p:blipFill>
        <p:spPr>
          <a:xfrm>
            <a:off x="1367644" y="2204864"/>
            <a:ext cx="6408712" cy="4567505"/>
          </a:xfrm>
          <a:prstGeom prst="rect">
            <a:avLst/>
          </a:prstGeom>
        </p:spPr>
      </p:pic>
      <p:sp>
        <p:nvSpPr>
          <p:cNvPr id="3" name="Oval 2">
            <a:extLst>
              <a:ext uri="{FF2B5EF4-FFF2-40B4-BE49-F238E27FC236}">
                <a16:creationId xmlns:a16="http://schemas.microsoft.com/office/drawing/2014/main" id="{9EEB8173-002C-4A06-AFD7-284DF96974A4}"/>
              </a:ext>
            </a:extLst>
          </p:cNvPr>
          <p:cNvSpPr/>
          <p:nvPr/>
        </p:nvSpPr>
        <p:spPr>
          <a:xfrm>
            <a:off x="4427984" y="4149080"/>
            <a:ext cx="2520280" cy="17281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82728B-E46A-4800-8B08-3BADF5414889}"/>
              </a:ext>
            </a:extLst>
          </p:cNvPr>
          <p:cNvSpPr txBox="1"/>
          <p:nvPr/>
        </p:nvSpPr>
        <p:spPr>
          <a:xfrm>
            <a:off x="6938087" y="4061390"/>
            <a:ext cx="2306401" cy="1815882"/>
          </a:xfrm>
          <a:prstGeom prst="rect">
            <a:avLst/>
          </a:prstGeom>
          <a:noFill/>
        </p:spPr>
        <p:txBody>
          <a:bodyPr wrap="none" rtlCol="0">
            <a:spAutoFit/>
          </a:bodyPr>
          <a:lstStyle/>
          <a:p>
            <a:r>
              <a:rPr lang="en-US" sz="1600" dirty="0"/>
              <a:t>Advisory Board </a:t>
            </a:r>
          </a:p>
          <a:p>
            <a:r>
              <a:rPr lang="en-US" sz="1600" dirty="0"/>
              <a:t>Recommended Change</a:t>
            </a:r>
          </a:p>
          <a:p>
            <a:endParaRPr lang="en-US" sz="1600" dirty="0"/>
          </a:p>
          <a:p>
            <a:r>
              <a:rPr lang="en-US" sz="1600" dirty="0"/>
              <a:t>Previously “Substance </a:t>
            </a:r>
          </a:p>
          <a:p>
            <a:r>
              <a:rPr lang="en-US" sz="1600" dirty="0"/>
              <a:t>Abuse and Treatment” </a:t>
            </a:r>
          </a:p>
          <a:p>
            <a:r>
              <a:rPr lang="en-US" sz="1600" dirty="0"/>
              <a:t>and “Policy and </a:t>
            </a:r>
          </a:p>
          <a:p>
            <a:r>
              <a:rPr lang="en-US" sz="1600" dirty="0"/>
              <a:t>Evaluation”</a:t>
            </a:r>
            <a:endParaRPr lang="en-US" dirty="0"/>
          </a:p>
        </p:txBody>
      </p:sp>
    </p:spTree>
    <p:extLst>
      <p:ext uri="{BB962C8B-B14F-4D97-AF65-F5344CB8AC3E}">
        <p14:creationId xmlns:p14="http://schemas.microsoft.com/office/powerpoint/2010/main" val="30720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F7DA423-7D34-4E7C-A158-760A5EAB5AD0}"/>
              </a:ext>
            </a:extLst>
          </p:cNvPr>
          <p:cNvCxnSpPr/>
          <p:nvPr/>
        </p:nvCxnSpPr>
        <p:spPr>
          <a:xfrm>
            <a:off x="395536" y="4437112"/>
            <a:ext cx="8208912"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7172" y="901161"/>
            <a:ext cx="7128792" cy="711081"/>
          </a:xfrm>
        </p:spPr>
        <p:txBody>
          <a:bodyPr>
            <a:normAutofit fontScale="90000"/>
          </a:bodyPr>
          <a:lstStyle/>
          <a:p>
            <a:r>
              <a:rPr lang="en-US" dirty="0"/>
              <a:t>Linking PSU to the Criminal Justice Community</a:t>
            </a:r>
          </a:p>
        </p:txBody>
      </p:sp>
      <p:sp>
        <p:nvSpPr>
          <p:cNvPr id="3" name="Oval 2"/>
          <p:cNvSpPr/>
          <p:nvPr/>
        </p:nvSpPr>
        <p:spPr>
          <a:xfrm>
            <a:off x="2795082" y="3861048"/>
            <a:ext cx="3750668" cy="1080120"/>
          </a:xfrm>
          <a:prstGeom prst="ellipse">
            <a:avLst/>
          </a:prstGeom>
          <a:effectLst>
            <a:outerShdw blurRad="63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CJRC</a:t>
            </a:r>
          </a:p>
        </p:txBody>
      </p:sp>
      <p:sp>
        <p:nvSpPr>
          <p:cNvPr id="4" name="Oval 3"/>
          <p:cNvSpPr/>
          <p:nvPr/>
        </p:nvSpPr>
        <p:spPr>
          <a:xfrm>
            <a:off x="490826" y="2328567"/>
            <a:ext cx="2376264" cy="936104"/>
          </a:xfrm>
          <a:prstGeom prst="ellipse">
            <a:avLst/>
          </a:prstGeom>
          <a:effectLst>
            <a:outerShdw blurRad="508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Agency Partners</a:t>
            </a:r>
          </a:p>
        </p:txBody>
      </p:sp>
      <p:sp>
        <p:nvSpPr>
          <p:cNvPr id="5" name="Oval 4"/>
          <p:cNvSpPr/>
          <p:nvPr/>
        </p:nvSpPr>
        <p:spPr>
          <a:xfrm>
            <a:off x="3482284" y="2304832"/>
            <a:ext cx="2376264" cy="936104"/>
          </a:xfrm>
          <a:prstGeom prst="ellipse">
            <a:avLst/>
          </a:prstGeom>
          <a:effectLst>
            <a:outerShdw blurRad="508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sp>
        <p:nvSpPr>
          <p:cNvPr id="6" name="Oval 5"/>
          <p:cNvSpPr/>
          <p:nvPr/>
        </p:nvSpPr>
        <p:spPr>
          <a:xfrm>
            <a:off x="6399018" y="2331757"/>
            <a:ext cx="2376264" cy="936104"/>
          </a:xfrm>
          <a:prstGeom prst="ellipse">
            <a:avLst/>
          </a:prstGeom>
          <a:effectLst>
            <a:outerShdw blurRad="50800" dist="38100" dir="81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a:t>
            </a:r>
          </a:p>
          <a:p>
            <a:pPr algn="ctr"/>
            <a:r>
              <a:rPr lang="en-US" dirty="0"/>
              <a:t>Discipline</a:t>
            </a:r>
          </a:p>
        </p:txBody>
      </p:sp>
      <p:sp>
        <p:nvSpPr>
          <p:cNvPr id="7" name="Oval 6"/>
          <p:cNvSpPr/>
          <p:nvPr/>
        </p:nvSpPr>
        <p:spPr>
          <a:xfrm>
            <a:off x="490826" y="5423019"/>
            <a:ext cx="2376264" cy="936104"/>
          </a:xfrm>
          <a:prstGeom prst="ellipse">
            <a:avLst/>
          </a:prstGeom>
          <a:effectLst>
            <a:outerShdw blurRad="50800" dist="38100" dir="18900000" sx="105000" sy="105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a:t>
            </a:r>
          </a:p>
        </p:txBody>
      </p:sp>
      <p:sp>
        <p:nvSpPr>
          <p:cNvPr id="8" name="Oval 7"/>
          <p:cNvSpPr/>
          <p:nvPr/>
        </p:nvSpPr>
        <p:spPr>
          <a:xfrm>
            <a:off x="3475729" y="5465425"/>
            <a:ext cx="2376264" cy="936104"/>
          </a:xfrm>
          <a:prstGeom prst="ellipse">
            <a:avLst/>
          </a:prstGeom>
          <a:effectLst>
            <a:outerShdw blurRad="50800" dist="38100" dir="16200000" sx="105000" sy="105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Graduate</a:t>
            </a:r>
          </a:p>
          <a:p>
            <a:pPr algn="ctr"/>
            <a:r>
              <a:rPr lang="en-US" dirty="0"/>
              <a:t>Students</a:t>
            </a:r>
          </a:p>
        </p:txBody>
      </p:sp>
      <p:sp>
        <p:nvSpPr>
          <p:cNvPr id="9" name="Oval 8"/>
          <p:cNvSpPr/>
          <p:nvPr/>
        </p:nvSpPr>
        <p:spPr>
          <a:xfrm>
            <a:off x="6166122" y="5444544"/>
            <a:ext cx="2609160" cy="936104"/>
          </a:xfrm>
          <a:prstGeom prst="ellipse">
            <a:avLst/>
          </a:prstGeom>
          <a:effectLst>
            <a:outerShdw blurRad="50800" dist="38100" dir="13500000" sx="105000" sy="105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Criminology</a:t>
            </a:r>
          </a:p>
          <a:p>
            <a:pPr algn="ctr"/>
            <a:r>
              <a:rPr lang="en-US" sz="1600" dirty="0"/>
              <a:t>Undergraduates</a:t>
            </a:r>
          </a:p>
        </p:txBody>
      </p:sp>
      <p:cxnSp>
        <p:nvCxnSpPr>
          <p:cNvPr id="11" name="Straight Arrow Connector 10"/>
          <p:cNvCxnSpPr>
            <a:stCxn id="4" idx="5"/>
            <a:endCxn id="3" idx="1"/>
          </p:cNvCxnSpPr>
          <p:nvPr/>
        </p:nvCxnSpPr>
        <p:spPr>
          <a:xfrm>
            <a:off x="2519094" y="3127582"/>
            <a:ext cx="825261" cy="891646"/>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3" idx="0"/>
          </p:cNvCxnSpPr>
          <p:nvPr/>
        </p:nvCxnSpPr>
        <p:spPr>
          <a:xfrm>
            <a:off x="4670416" y="3240936"/>
            <a:ext cx="0" cy="620112"/>
          </a:xfrm>
          <a:prstGeom prst="straightConnector1">
            <a:avLst/>
          </a:prstGeom>
          <a:ln w="41275">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3" idx="7"/>
          </p:cNvCxnSpPr>
          <p:nvPr/>
        </p:nvCxnSpPr>
        <p:spPr>
          <a:xfrm flipH="1">
            <a:off x="5996477" y="3130772"/>
            <a:ext cx="750537" cy="888456"/>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7"/>
            <a:endCxn id="3" idx="3"/>
          </p:cNvCxnSpPr>
          <p:nvPr/>
        </p:nvCxnSpPr>
        <p:spPr>
          <a:xfrm flipV="1">
            <a:off x="2519094" y="4782988"/>
            <a:ext cx="825261" cy="77712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3" idx="4"/>
          </p:cNvCxnSpPr>
          <p:nvPr/>
        </p:nvCxnSpPr>
        <p:spPr>
          <a:xfrm flipV="1">
            <a:off x="4663861" y="4941168"/>
            <a:ext cx="6555" cy="524257"/>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a:endCxn id="3" idx="5"/>
          </p:cNvCxnSpPr>
          <p:nvPr/>
        </p:nvCxnSpPr>
        <p:spPr>
          <a:xfrm flipH="1" flipV="1">
            <a:off x="5996477" y="4782988"/>
            <a:ext cx="551748" cy="79864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stretch>
            <a:fillRect/>
          </a:stretch>
        </p:blipFill>
        <p:spPr>
          <a:xfrm>
            <a:off x="7846563" y="1121534"/>
            <a:ext cx="1298561" cy="566977"/>
          </a:xfrm>
          <a:prstGeom prst="rect">
            <a:avLst/>
          </a:prstGeom>
        </p:spPr>
      </p:pic>
      <p:sp>
        <p:nvSpPr>
          <p:cNvPr id="14" name="TextBox 13">
            <a:extLst>
              <a:ext uri="{FF2B5EF4-FFF2-40B4-BE49-F238E27FC236}">
                <a16:creationId xmlns:a16="http://schemas.microsoft.com/office/drawing/2014/main" id="{844E2C7D-144F-4219-A2F6-643FACDAA64B}"/>
              </a:ext>
            </a:extLst>
          </p:cNvPr>
          <p:cNvSpPr txBox="1"/>
          <p:nvPr/>
        </p:nvSpPr>
        <p:spPr>
          <a:xfrm>
            <a:off x="485329" y="4073877"/>
            <a:ext cx="1047082" cy="723275"/>
          </a:xfrm>
          <a:prstGeom prst="rect">
            <a:avLst/>
          </a:prstGeom>
          <a:noFill/>
        </p:spPr>
        <p:txBody>
          <a:bodyPr wrap="none" rtlCol="0">
            <a:spAutoFit/>
          </a:bodyPr>
          <a:lstStyle/>
          <a:p>
            <a:pPr>
              <a:spcAft>
                <a:spcPts val="600"/>
              </a:spcAft>
            </a:pPr>
            <a:r>
              <a:rPr lang="en-US" dirty="0"/>
              <a:t>External</a:t>
            </a:r>
          </a:p>
          <a:p>
            <a:r>
              <a:rPr lang="en-US" dirty="0"/>
              <a:t>PSU</a:t>
            </a:r>
          </a:p>
        </p:txBody>
      </p:sp>
    </p:spTree>
    <p:extLst>
      <p:ext uri="{BB962C8B-B14F-4D97-AF65-F5344CB8AC3E}">
        <p14:creationId xmlns:p14="http://schemas.microsoft.com/office/powerpoint/2010/main" val="49079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F2E3939-9122-49A5-BE3C-5DBCF88F8409}"/>
              </a:ext>
            </a:extLst>
          </p:cNvPr>
          <p:cNvCxnSpPr/>
          <p:nvPr/>
        </p:nvCxnSpPr>
        <p:spPr>
          <a:xfrm>
            <a:off x="395536" y="4437112"/>
            <a:ext cx="8208912"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7172" y="901161"/>
            <a:ext cx="7128792" cy="711081"/>
          </a:xfrm>
        </p:spPr>
        <p:txBody>
          <a:bodyPr>
            <a:normAutofit fontScale="90000"/>
          </a:bodyPr>
          <a:lstStyle/>
          <a:p>
            <a:r>
              <a:rPr lang="en-US" dirty="0"/>
              <a:t>Linking PSU to the Criminal Justice Community</a:t>
            </a:r>
          </a:p>
        </p:txBody>
      </p:sp>
      <p:sp>
        <p:nvSpPr>
          <p:cNvPr id="3" name="Oval 2"/>
          <p:cNvSpPr/>
          <p:nvPr/>
        </p:nvSpPr>
        <p:spPr>
          <a:xfrm>
            <a:off x="2795082" y="3861048"/>
            <a:ext cx="3750668" cy="1080120"/>
          </a:xfrm>
          <a:prstGeom prst="ellipse">
            <a:avLst/>
          </a:prstGeom>
          <a:solidFill>
            <a:srgbClr val="FF0000"/>
          </a:solidFill>
          <a:effectLst>
            <a:outerShdw blurRad="63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CJRC</a:t>
            </a:r>
          </a:p>
        </p:txBody>
      </p:sp>
      <p:sp>
        <p:nvSpPr>
          <p:cNvPr id="4" name="Oval 3"/>
          <p:cNvSpPr/>
          <p:nvPr/>
        </p:nvSpPr>
        <p:spPr>
          <a:xfrm>
            <a:off x="490826" y="2328567"/>
            <a:ext cx="2376264" cy="936104"/>
          </a:xfrm>
          <a:prstGeom prst="ellipse">
            <a:avLst/>
          </a:prstGeom>
          <a:effectLst>
            <a:outerShdw blurRad="508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Agency Partners</a:t>
            </a:r>
          </a:p>
        </p:txBody>
      </p:sp>
      <p:sp>
        <p:nvSpPr>
          <p:cNvPr id="5" name="Oval 4"/>
          <p:cNvSpPr/>
          <p:nvPr/>
        </p:nvSpPr>
        <p:spPr>
          <a:xfrm>
            <a:off x="3482284" y="2304832"/>
            <a:ext cx="2376264" cy="936104"/>
          </a:xfrm>
          <a:prstGeom prst="ellipse">
            <a:avLst/>
          </a:prstGeom>
          <a:effectLst>
            <a:outerShdw blurRad="508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sp>
        <p:nvSpPr>
          <p:cNvPr id="6" name="Oval 5"/>
          <p:cNvSpPr/>
          <p:nvPr/>
        </p:nvSpPr>
        <p:spPr>
          <a:xfrm>
            <a:off x="6399018" y="2331757"/>
            <a:ext cx="2376264" cy="936104"/>
          </a:xfrm>
          <a:prstGeom prst="ellipse">
            <a:avLst/>
          </a:prstGeom>
          <a:effectLst>
            <a:outerShdw blurRad="50800" dist="38100" dir="81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a:t>
            </a:r>
          </a:p>
          <a:p>
            <a:pPr algn="ctr"/>
            <a:r>
              <a:rPr lang="en-US" dirty="0"/>
              <a:t>Discipline</a:t>
            </a:r>
          </a:p>
        </p:txBody>
      </p:sp>
      <p:sp>
        <p:nvSpPr>
          <p:cNvPr id="7" name="Oval 6"/>
          <p:cNvSpPr/>
          <p:nvPr/>
        </p:nvSpPr>
        <p:spPr>
          <a:xfrm>
            <a:off x="490826" y="5423019"/>
            <a:ext cx="2376264" cy="936104"/>
          </a:xfrm>
          <a:prstGeom prst="ellipse">
            <a:avLst/>
          </a:prstGeom>
          <a:solidFill>
            <a:srgbClr val="FF0000"/>
          </a:solidFill>
          <a:effectLst>
            <a:outerShdw blurRad="50800" dist="38100" dir="18900000" sx="105000" sy="105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a:t>
            </a:r>
          </a:p>
        </p:txBody>
      </p:sp>
      <p:sp>
        <p:nvSpPr>
          <p:cNvPr id="8" name="Oval 7"/>
          <p:cNvSpPr/>
          <p:nvPr/>
        </p:nvSpPr>
        <p:spPr>
          <a:xfrm>
            <a:off x="3475729" y="5465425"/>
            <a:ext cx="2376264" cy="936104"/>
          </a:xfrm>
          <a:prstGeom prst="ellipse">
            <a:avLst/>
          </a:prstGeom>
          <a:effectLst>
            <a:outerShdw blurRad="50800" dist="38100" dir="16200000" sx="105000" sy="105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Graduate</a:t>
            </a:r>
          </a:p>
          <a:p>
            <a:pPr algn="ctr"/>
            <a:r>
              <a:rPr lang="en-US" dirty="0"/>
              <a:t>Students</a:t>
            </a:r>
          </a:p>
        </p:txBody>
      </p:sp>
      <p:sp>
        <p:nvSpPr>
          <p:cNvPr id="9" name="Oval 8"/>
          <p:cNvSpPr/>
          <p:nvPr/>
        </p:nvSpPr>
        <p:spPr>
          <a:xfrm>
            <a:off x="6166122" y="5444544"/>
            <a:ext cx="2609160" cy="936104"/>
          </a:xfrm>
          <a:prstGeom prst="ellipse">
            <a:avLst/>
          </a:prstGeom>
          <a:effectLst>
            <a:outerShdw blurRad="50800" dist="38100" dir="13500000" sx="105000" sy="105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Criminology</a:t>
            </a:r>
          </a:p>
          <a:p>
            <a:pPr algn="ctr"/>
            <a:r>
              <a:rPr lang="en-US" sz="1600" dirty="0"/>
              <a:t>Undergraduates</a:t>
            </a:r>
          </a:p>
        </p:txBody>
      </p:sp>
      <p:cxnSp>
        <p:nvCxnSpPr>
          <p:cNvPr id="11" name="Straight Arrow Connector 10"/>
          <p:cNvCxnSpPr>
            <a:stCxn id="4" idx="5"/>
            <a:endCxn id="3" idx="1"/>
          </p:cNvCxnSpPr>
          <p:nvPr/>
        </p:nvCxnSpPr>
        <p:spPr>
          <a:xfrm>
            <a:off x="2519094" y="3127582"/>
            <a:ext cx="825261" cy="891646"/>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3" idx="0"/>
          </p:cNvCxnSpPr>
          <p:nvPr/>
        </p:nvCxnSpPr>
        <p:spPr>
          <a:xfrm>
            <a:off x="4670416" y="3240936"/>
            <a:ext cx="0" cy="620112"/>
          </a:xfrm>
          <a:prstGeom prst="straightConnector1">
            <a:avLst/>
          </a:prstGeom>
          <a:ln w="41275">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3" idx="7"/>
          </p:cNvCxnSpPr>
          <p:nvPr/>
        </p:nvCxnSpPr>
        <p:spPr>
          <a:xfrm flipH="1">
            <a:off x="5996477" y="3130772"/>
            <a:ext cx="750537" cy="888456"/>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7"/>
            <a:endCxn id="3" idx="3"/>
          </p:cNvCxnSpPr>
          <p:nvPr/>
        </p:nvCxnSpPr>
        <p:spPr>
          <a:xfrm flipV="1">
            <a:off x="2519094" y="4782988"/>
            <a:ext cx="825261" cy="777120"/>
          </a:xfrm>
          <a:prstGeom prst="straightConnector1">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3" idx="4"/>
          </p:cNvCxnSpPr>
          <p:nvPr/>
        </p:nvCxnSpPr>
        <p:spPr>
          <a:xfrm flipV="1">
            <a:off x="4663861" y="4941168"/>
            <a:ext cx="6555" cy="524257"/>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a:endCxn id="3" idx="5"/>
          </p:cNvCxnSpPr>
          <p:nvPr/>
        </p:nvCxnSpPr>
        <p:spPr>
          <a:xfrm flipH="1" flipV="1">
            <a:off x="5996477" y="4782988"/>
            <a:ext cx="551748" cy="79864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stretch>
            <a:fillRect/>
          </a:stretch>
        </p:blipFill>
        <p:spPr>
          <a:xfrm>
            <a:off x="7846563" y="1121534"/>
            <a:ext cx="1298561" cy="566977"/>
          </a:xfrm>
          <a:prstGeom prst="rect">
            <a:avLst/>
          </a:prstGeom>
        </p:spPr>
      </p:pic>
      <p:sp>
        <p:nvSpPr>
          <p:cNvPr id="17" name="TextBox 16">
            <a:extLst>
              <a:ext uri="{FF2B5EF4-FFF2-40B4-BE49-F238E27FC236}">
                <a16:creationId xmlns:a16="http://schemas.microsoft.com/office/drawing/2014/main" id="{61E76B8F-DAAA-4852-B2B4-91369F4C062D}"/>
              </a:ext>
            </a:extLst>
          </p:cNvPr>
          <p:cNvSpPr txBox="1"/>
          <p:nvPr/>
        </p:nvSpPr>
        <p:spPr>
          <a:xfrm>
            <a:off x="485329" y="4073877"/>
            <a:ext cx="1047082" cy="723275"/>
          </a:xfrm>
          <a:prstGeom prst="rect">
            <a:avLst/>
          </a:prstGeom>
          <a:noFill/>
        </p:spPr>
        <p:txBody>
          <a:bodyPr wrap="none" rtlCol="0">
            <a:spAutoFit/>
          </a:bodyPr>
          <a:lstStyle/>
          <a:p>
            <a:pPr>
              <a:spcAft>
                <a:spcPts val="600"/>
              </a:spcAft>
            </a:pPr>
            <a:r>
              <a:rPr lang="en-US" dirty="0"/>
              <a:t>External</a:t>
            </a:r>
          </a:p>
          <a:p>
            <a:r>
              <a:rPr lang="en-US" dirty="0"/>
              <a:t>PSU</a:t>
            </a:r>
          </a:p>
        </p:txBody>
      </p:sp>
    </p:spTree>
    <p:extLst>
      <p:ext uri="{BB962C8B-B14F-4D97-AF65-F5344CB8AC3E}">
        <p14:creationId xmlns:p14="http://schemas.microsoft.com/office/powerpoint/2010/main" val="168536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Seed Funding </a:t>
            </a:r>
          </a:p>
        </p:txBody>
      </p:sp>
      <p:pic>
        <p:nvPicPr>
          <p:cNvPr id="3" name="Picture 2"/>
          <p:cNvPicPr>
            <a:picLocks noChangeAspect="1"/>
          </p:cNvPicPr>
          <p:nvPr/>
        </p:nvPicPr>
        <p:blipFill>
          <a:blip r:embed="rId2"/>
          <a:stretch>
            <a:fillRect/>
          </a:stretch>
        </p:blipFill>
        <p:spPr>
          <a:xfrm>
            <a:off x="7845439" y="1124744"/>
            <a:ext cx="1298561" cy="566977"/>
          </a:xfrm>
          <a:prstGeom prst="rect">
            <a:avLst/>
          </a:prstGeom>
        </p:spPr>
      </p:pic>
      <p:sp>
        <p:nvSpPr>
          <p:cNvPr id="4" name="TextBox 3"/>
          <p:cNvSpPr txBox="1"/>
          <p:nvPr/>
        </p:nvSpPr>
        <p:spPr>
          <a:xfrm>
            <a:off x="163036" y="2204864"/>
            <a:ext cx="8935651" cy="3785652"/>
          </a:xfrm>
          <a:prstGeom prst="rect">
            <a:avLst/>
          </a:prstGeom>
          <a:noFill/>
        </p:spPr>
        <p:txBody>
          <a:bodyPr wrap="none" rtlCol="0">
            <a:spAutoFit/>
          </a:bodyPr>
          <a:lstStyle/>
          <a:p>
            <a:pPr marL="342900" indent="-342900">
              <a:buFont typeface="Arial" panose="020B0604020202020204" pitchFamily="34" charset="0"/>
              <a:buChar char="•"/>
            </a:pPr>
            <a:r>
              <a:rPr lang="en-US" sz="2000" dirty="0"/>
              <a:t>Assist PSU faculty (UP and Campuses) research</a:t>
            </a:r>
          </a:p>
          <a:p>
            <a:pPr marL="342900" indent="-342900">
              <a:buFont typeface="Arial" panose="020B0604020202020204" pitchFamily="34" charset="0"/>
              <a:buChar char="•"/>
            </a:pPr>
            <a:r>
              <a:rPr lang="en-US" sz="2000" dirty="0"/>
              <a:t>Connect to CJRC themes</a:t>
            </a:r>
          </a:p>
          <a:p>
            <a:pPr marL="342900" indent="-342900">
              <a:buFont typeface="Arial" panose="020B0604020202020204" pitchFamily="34" charset="0"/>
              <a:buChar char="•"/>
            </a:pPr>
            <a:r>
              <a:rPr lang="en-US" sz="2000" dirty="0"/>
              <a:t>$500-$5000 (or one faculty course buyout at $7500 rate)</a:t>
            </a:r>
          </a:p>
          <a:p>
            <a:pPr marL="952393" lvl="1" indent="-342900">
              <a:buFont typeface="Arial" panose="020B0604020202020204" pitchFamily="34" charset="0"/>
              <a:buChar char="•"/>
            </a:pPr>
            <a:r>
              <a:rPr lang="en-US" sz="2000" dirty="0"/>
              <a:t>Personnel/consultant wages or support</a:t>
            </a:r>
          </a:p>
          <a:p>
            <a:pPr marL="952393" lvl="1" indent="-342900">
              <a:buFont typeface="Arial" panose="020B0604020202020204" pitchFamily="34" charset="0"/>
              <a:buChar char="•"/>
            </a:pPr>
            <a:r>
              <a:rPr lang="en-US" sz="2000" dirty="0"/>
              <a:t>Pilot data collection</a:t>
            </a:r>
          </a:p>
          <a:p>
            <a:pPr marL="952393" lvl="1" indent="-342900">
              <a:buFont typeface="Arial" panose="020B0604020202020204" pitchFamily="34" charset="0"/>
              <a:buChar char="•"/>
            </a:pPr>
            <a:r>
              <a:rPr lang="en-US" sz="2000" dirty="0"/>
              <a:t>Faculty time</a:t>
            </a:r>
          </a:p>
          <a:p>
            <a:pPr marL="952393" lvl="1" indent="-342900">
              <a:buFont typeface="Arial" panose="020B0604020202020204" pitchFamily="34" charset="0"/>
              <a:buChar char="•"/>
            </a:pPr>
            <a:r>
              <a:rPr lang="en-US" sz="2000" dirty="0"/>
              <a:t>Project meetings or conferences</a:t>
            </a:r>
          </a:p>
          <a:p>
            <a:pPr marL="342900" indent="-342900">
              <a:buFont typeface="Arial" panose="020B0604020202020204" pitchFamily="34" charset="0"/>
              <a:buChar char="•"/>
            </a:pPr>
            <a:r>
              <a:rPr lang="en-US" sz="2000" dirty="0">
                <a:hlinkClick r:id="rId3"/>
              </a:rPr>
              <a:t>http://justicecenter.la.psu.edu/faculty-resources/center-seed-funding</a:t>
            </a:r>
            <a:r>
              <a:rPr lang="en-US" sz="2000" dirty="0"/>
              <a:t> </a:t>
            </a:r>
          </a:p>
          <a:p>
            <a:pPr marL="342900" indent="-342900">
              <a:buFont typeface="Arial" panose="020B0604020202020204" pitchFamily="34" charset="0"/>
              <a:buChar char="•"/>
            </a:pPr>
            <a:r>
              <a:rPr lang="en-US" sz="2000" dirty="0"/>
              <a:t>Expect to fund 3-4 proposals</a:t>
            </a:r>
          </a:p>
          <a:p>
            <a:pPr marL="342900" indent="-342900">
              <a:buFont typeface="Arial" panose="020B0604020202020204" pitchFamily="34" charset="0"/>
              <a:buChar char="•"/>
            </a:pPr>
            <a:r>
              <a:rPr lang="en-US" sz="2000" i="1" dirty="0"/>
              <a:t>Affiliations with SSRI/PRI/CCSA are supported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u="sng" dirty="0"/>
              <a:t>Deadline 25 Oct, 2019</a:t>
            </a:r>
          </a:p>
        </p:txBody>
      </p:sp>
    </p:spTree>
    <p:extLst>
      <p:ext uri="{BB962C8B-B14F-4D97-AF65-F5344CB8AC3E}">
        <p14:creationId xmlns:p14="http://schemas.microsoft.com/office/powerpoint/2010/main" val="316519340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461CDC1640B6408E2DBFC75CC881A1" ma:contentTypeVersion="10" ma:contentTypeDescription="Create a new document." ma:contentTypeScope="" ma:versionID="c051a9e56abf900ca98e095b97eb1102">
  <xsd:schema xmlns:xsd="http://www.w3.org/2001/XMLSchema" xmlns:xs="http://www.w3.org/2001/XMLSchema" xmlns:p="http://schemas.microsoft.com/office/2006/metadata/properties" xmlns:ns3="85ef314c-1c69-4f2c-8252-32f4b8b3bb14" targetNamespace="http://schemas.microsoft.com/office/2006/metadata/properties" ma:root="true" ma:fieldsID="11b900dcb60bd61fa67a4cf47291e7a5" ns3:_="">
    <xsd:import namespace="85ef314c-1c69-4f2c-8252-32f4b8b3bb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f314c-1c69-4f2c-8252-32f4b8b3b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F09B1-FB5D-47C8-8EE4-BCFAD37EFF7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5ef314c-1c69-4f2c-8252-32f4b8b3bb14"/>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E2DF3CA-35FF-414F-A1AF-38421145E783}">
  <ds:schemaRefs>
    <ds:schemaRef ds:uri="http://schemas.microsoft.com/sharepoint/v3/contenttype/forms"/>
  </ds:schemaRefs>
</ds:datastoreItem>
</file>

<file path=customXml/itemProps3.xml><?xml version="1.0" encoding="utf-8"?>
<ds:datastoreItem xmlns:ds="http://schemas.openxmlformats.org/officeDocument/2006/customXml" ds:itemID="{68A618C1-D9E2-40DF-ADB4-077687F6A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ef314c-1c69-4f2c-8252-32f4b8b3bb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875</Words>
  <Application>Microsoft Office PowerPoint</Application>
  <PresentationFormat>On-screen Show (4:3)</PresentationFormat>
  <Paragraphs>264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Berlin</vt:lpstr>
      <vt:lpstr>Initiatives and Opportunities in the  Criminal Justice Research Center</vt:lpstr>
      <vt:lpstr>The CJRC Mission</vt:lpstr>
      <vt:lpstr>Organizational Chart</vt:lpstr>
      <vt:lpstr>Organizational Chart</vt:lpstr>
      <vt:lpstr>2019 Center Themes </vt:lpstr>
      <vt:lpstr>2019 Center Themes </vt:lpstr>
      <vt:lpstr>Linking PSU to the Criminal Justice Community</vt:lpstr>
      <vt:lpstr>Linking PSU to the Criminal Justice Community</vt:lpstr>
      <vt:lpstr>Faculty Seed Funding </vt:lpstr>
      <vt:lpstr>2018 Seed Grant Awards</vt:lpstr>
      <vt:lpstr>Post-Doctoral Research Position</vt:lpstr>
      <vt:lpstr>Linking PSU to the Criminal Justice Community</vt:lpstr>
      <vt:lpstr>Graduate Research Award</vt:lpstr>
      <vt:lpstr>Linking PSU to the Criminal Justice Community</vt:lpstr>
      <vt:lpstr>Outreach-Enrichment Coordinator Position</vt:lpstr>
      <vt:lpstr>Undergraduate Research Assistants</vt:lpstr>
      <vt:lpstr>Crime, Law, and Policy Career Fair</vt:lpstr>
      <vt:lpstr>More than 30 Agencies and Organizations</vt:lpstr>
      <vt:lpstr>2019 Crim Forum Series</vt:lpstr>
      <vt:lpstr>CJRC Advisory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2014-06-18T18:35:22Z</dcterms:created>
  <dcterms:modified xsi:type="dcterms:W3CDTF">2019-10-15T17:02:29Z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0x010100F1461CDC1640B6408E2DBFC75CC881A1</vt:lpwstr>
  </property>
</Properties>
</file>